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37"/>
  </p:notesMasterIdLst>
  <p:sldIdLst>
    <p:sldId id="319" r:id="rId5"/>
    <p:sldId id="325" r:id="rId6"/>
    <p:sldId id="416" r:id="rId7"/>
    <p:sldId id="417" r:id="rId8"/>
    <p:sldId id="419" r:id="rId9"/>
    <p:sldId id="418" r:id="rId10"/>
    <p:sldId id="335" r:id="rId11"/>
    <p:sldId id="425" r:id="rId12"/>
    <p:sldId id="426" r:id="rId13"/>
    <p:sldId id="321" r:id="rId14"/>
    <p:sldId id="336" r:id="rId15"/>
    <p:sldId id="339" r:id="rId16"/>
    <p:sldId id="341" r:id="rId17"/>
    <p:sldId id="301" r:id="rId18"/>
    <p:sldId id="407" r:id="rId19"/>
    <p:sldId id="420" r:id="rId20"/>
    <p:sldId id="422" r:id="rId21"/>
    <p:sldId id="299" r:id="rId22"/>
    <p:sldId id="303" r:id="rId23"/>
    <p:sldId id="408" r:id="rId24"/>
    <p:sldId id="409" r:id="rId25"/>
    <p:sldId id="410" r:id="rId26"/>
    <p:sldId id="411" r:id="rId27"/>
    <p:sldId id="412" r:id="rId28"/>
    <p:sldId id="413" r:id="rId29"/>
    <p:sldId id="414" r:id="rId30"/>
    <p:sldId id="415" r:id="rId31"/>
    <p:sldId id="309" r:id="rId32"/>
    <p:sldId id="311" r:id="rId33"/>
    <p:sldId id="406" r:id="rId34"/>
    <p:sldId id="424" r:id="rId35"/>
    <p:sldId id="31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 MENTOR Network" initials="MIK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C23"/>
    <a:srgbClr val="007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F71BC9-4CD9-485F-A863-BA0ACB8A5883}" v="16" dt="2023-01-03T21:23:38.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75144-26C3-4743-97DF-47069F468F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716A3B-6ACB-4D9E-82B6-BC414BEE1683}">
      <dgm:prSet/>
      <dgm:spPr/>
      <dgm:t>
        <a:bodyPr/>
        <a:lstStyle/>
        <a:p>
          <a:r>
            <a:rPr lang="en-US" b="0" dirty="0"/>
            <a:t>Governor Kim Reynolds </a:t>
          </a:r>
          <a:endParaRPr lang="en-US" dirty="0"/>
        </a:p>
      </dgm:t>
    </dgm:pt>
    <dgm:pt modelId="{251ACC8B-20A2-4EF7-B6DA-14148E7DD2CA}" type="parTrans" cxnId="{02FAEB54-2167-4E6D-8C78-81A68CF540B7}">
      <dgm:prSet/>
      <dgm:spPr/>
      <dgm:t>
        <a:bodyPr/>
        <a:lstStyle/>
        <a:p>
          <a:endParaRPr lang="en-US"/>
        </a:p>
      </dgm:t>
    </dgm:pt>
    <dgm:pt modelId="{71E50F8F-E5D8-4339-920B-DD024DC3AFF1}" type="sibTrans" cxnId="{02FAEB54-2167-4E6D-8C78-81A68CF540B7}">
      <dgm:prSet/>
      <dgm:spPr/>
      <dgm:t>
        <a:bodyPr/>
        <a:lstStyle/>
        <a:p>
          <a:endParaRPr lang="en-US"/>
        </a:p>
      </dgm:t>
    </dgm:pt>
    <dgm:pt modelId="{C4816769-197B-46A9-88D2-566CA9150BB7}">
      <dgm:prSet/>
      <dgm:spPr/>
      <dgm:t>
        <a:bodyPr/>
        <a:lstStyle/>
        <a:p>
          <a:r>
            <a:rPr lang="en-US" b="0" dirty="0"/>
            <a:t>Senate: </a:t>
          </a:r>
          <a:r>
            <a:rPr lang="en-US" dirty="0"/>
            <a:t>34</a:t>
          </a:r>
          <a:r>
            <a:rPr lang="en-US" b="0" dirty="0"/>
            <a:t> Republicans,  16 Democrats</a:t>
          </a:r>
          <a:endParaRPr lang="en-US" dirty="0"/>
        </a:p>
      </dgm:t>
    </dgm:pt>
    <dgm:pt modelId="{5FB7A7CE-3983-406C-91F7-8F94A8957A62}" type="parTrans" cxnId="{06329987-9775-4610-9BC2-A7A91D3A059C}">
      <dgm:prSet/>
      <dgm:spPr/>
      <dgm:t>
        <a:bodyPr/>
        <a:lstStyle/>
        <a:p>
          <a:endParaRPr lang="en-US"/>
        </a:p>
      </dgm:t>
    </dgm:pt>
    <dgm:pt modelId="{AFC128AF-0EC8-4F0C-A935-8BA3B15BF980}" type="sibTrans" cxnId="{06329987-9775-4610-9BC2-A7A91D3A059C}">
      <dgm:prSet/>
      <dgm:spPr/>
      <dgm:t>
        <a:bodyPr/>
        <a:lstStyle/>
        <a:p>
          <a:endParaRPr lang="en-US"/>
        </a:p>
      </dgm:t>
    </dgm:pt>
    <dgm:pt modelId="{95777A85-B456-4E62-94D9-354401AE0D35}">
      <dgm:prSet/>
      <dgm:spPr/>
      <dgm:t>
        <a:bodyPr/>
        <a:lstStyle/>
        <a:p>
          <a:r>
            <a:rPr lang="en-US" b="0" dirty="0"/>
            <a:t>House: 64 Republicans, 36 Democrats</a:t>
          </a:r>
          <a:endParaRPr lang="en-US" dirty="0"/>
        </a:p>
      </dgm:t>
    </dgm:pt>
    <dgm:pt modelId="{81AFAFF8-0CE2-462D-9067-C17A4FB2BDB1}" type="parTrans" cxnId="{33DCFC87-8B2F-4201-BBB1-C4451CBA5389}">
      <dgm:prSet/>
      <dgm:spPr/>
      <dgm:t>
        <a:bodyPr/>
        <a:lstStyle/>
        <a:p>
          <a:endParaRPr lang="en-US"/>
        </a:p>
      </dgm:t>
    </dgm:pt>
    <dgm:pt modelId="{5BE5B77C-A9AC-4994-8AD4-AFDF7A12667D}" type="sibTrans" cxnId="{33DCFC87-8B2F-4201-BBB1-C4451CBA5389}">
      <dgm:prSet/>
      <dgm:spPr/>
      <dgm:t>
        <a:bodyPr/>
        <a:lstStyle/>
        <a:p>
          <a:endParaRPr lang="en-US"/>
        </a:p>
      </dgm:t>
    </dgm:pt>
    <dgm:pt modelId="{BACB8F21-F803-47BE-9148-3DE07D363038}" type="pres">
      <dgm:prSet presAssocID="{B1875144-26C3-4743-97DF-47069F468F1F}" presName="linear" presStyleCnt="0">
        <dgm:presLayoutVars>
          <dgm:animLvl val="lvl"/>
          <dgm:resizeHandles val="exact"/>
        </dgm:presLayoutVars>
      </dgm:prSet>
      <dgm:spPr/>
    </dgm:pt>
    <dgm:pt modelId="{059A2679-7009-4BF7-A623-08F86E9CCA77}" type="pres">
      <dgm:prSet presAssocID="{0C716A3B-6ACB-4D9E-82B6-BC414BEE1683}" presName="parentText" presStyleLbl="node1" presStyleIdx="0" presStyleCnt="3">
        <dgm:presLayoutVars>
          <dgm:chMax val="0"/>
          <dgm:bulletEnabled val="1"/>
        </dgm:presLayoutVars>
      </dgm:prSet>
      <dgm:spPr/>
    </dgm:pt>
    <dgm:pt modelId="{05430C54-C259-473A-97E5-1474F83D1D97}" type="pres">
      <dgm:prSet presAssocID="{71E50F8F-E5D8-4339-920B-DD024DC3AFF1}" presName="spacer" presStyleCnt="0"/>
      <dgm:spPr/>
    </dgm:pt>
    <dgm:pt modelId="{6DC4E59D-3404-4DAB-A0DB-44B58E6139FB}" type="pres">
      <dgm:prSet presAssocID="{C4816769-197B-46A9-88D2-566CA9150BB7}" presName="parentText" presStyleLbl="node1" presStyleIdx="1" presStyleCnt="3">
        <dgm:presLayoutVars>
          <dgm:chMax val="0"/>
          <dgm:bulletEnabled val="1"/>
        </dgm:presLayoutVars>
      </dgm:prSet>
      <dgm:spPr/>
    </dgm:pt>
    <dgm:pt modelId="{80F63D21-7CC4-4E37-9918-FE73E7715EC6}" type="pres">
      <dgm:prSet presAssocID="{AFC128AF-0EC8-4F0C-A935-8BA3B15BF980}" presName="spacer" presStyleCnt="0"/>
      <dgm:spPr/>
    </dgm:pt>
    <dgm:pt modelId="{15DBF2FC-E80C-4D68-9C5A-3A20973AE40E}" type="pres">
      <dgm:prSet presAssocID="{95777A85-B456-4E62-94D9-354401AE0D35}" presName="parentText" presStyleLbl="node1" presStyleIdx="2" presStyleCnt="3">
        <dgm:presLayoutVars>
          <dgm:chMax val="0"/>
          <dgm:bulletEnabled val="1"/>
        </dgm:presLayoutVars>
      </dgm:prSet>
      <dgm:spPr/>
    </dgm:pt>
  </dgm:ptLst>
  <dgm:cxnLst>
    <dgm:cxn modelId="{301D3765-207B-4C6F-BB52-EEFCD6287E88}" type="presOf" srcId="{0C716A3B-6ACB-4D9E-82B6-BC414BEE1683}" destId="{059A2679-7009-4BF7-A623-08F86E9CCA77}" srcOrd="0" destOrd="0" presId="urn:microsoft.com/office/officeart/2005/8/layout/vList2"/>
    <dgm:cxn modelId="{AC1DD64A-D17E-4568-806E-73BD3ED8EBC5}" type="presOf" srcId="{95777A85-B456-4E62-94D9-354401AE0D35}" destId="{15DBF2FC-E80C-4D68-9C5A-3A20973AE40E}" srcOrd="0" destOrd="0" presId="urn:microsoft.com/office/officeart/2005/8/layout/vList2"/>
    <dgm:cxn modelId="{02FAEB54-2167-4E6D-8C78-81A68CF540B7}" srcId="{B1875144-26C3-4743-97DF-47069F468F1F}" destId="{0C716A3B-6ACB-4D9E-82B6-BC414BEE1683}" srcOrd="0" destOrd="0" parTransId="{251ACC8B-20A2-4EF7-B6DA-14148E7DD2CA}" sibTransId="{71E50F8F-E5D8-4339-920B-DD024DC3AFF1}"/>
    <dgm:cxn modelId="{06329987-9775-4610-9BC2-A7A91D3A059C}" srcId="{B1875144-26C3-4743-97DF-47069F468F1F}" destId="{C4816769-197B-46A9-88D2-566CA9150BB7}" srcOrd="1" destOrd="0" parTransId="{5FB7A7CE-3983-406C-91F7-8F94A8957A62}" sibTransId="{AFC128AF-0EC8-4F0C-A935-8BA3B15BF980}"/>
    <dgm:cxn modelId="{33DCFC87-8B2F-4201-BBB1-C4451CBA5389}" srcId="{B1875144-26C3-4743-97DF-47069F468F1F}" destId="{95777A85-B456-4E62-94D9-354401AE0D35}" srcOrd="2" destOrd="0" parTransId="{81AFAFF8-0CE2-462D-9067-C17A4FB2BDB1}" sibTransId="{5BE5B77C-A9AC-4994-8AD4-AFDF7A12667D}"/>
    <dgm:cxn modelId="{BF3E8C9B-79C3-4457-8184-5A4B04EDA4F5}" type="presOf" srcId="{B1875144-26C3-4743-97DF-47069F468F1F}" destId="{BACB8F21-F803-47BE-9148-3DE07D363038}" srcOrd="0" destOrd="0" presId="urn:microsoft.com/office/officeart/2005/8/layout/vList2"/>
    <dgm:cxn modelId="{AF1A93FB-7DB8-496D-AE5E-1C7FAD5ACDA1}" type="presOf" srcId="{C4816769-197B-46A9-88D2-566CA9150BB7}" destId="{6DC4E59D-3404-4DAB-A0DB-44B58E6139FB}" srcOrd="0" destOrd="0" presId="urn:microsoft.com/office/officeart/2005/8/layout/vList2"/>
    <dgm:cxn modelId="{B7652FB6-5C84-4ED5-845F-FC680611EFD8}" type="presParOf" srcId="{BACB8F21-F803-47BE-9148-3DE07D363038}" destId="{059A2679-7009-4BF7-A623-08F86E9CCA77}" srcOrd="0" destOrd="0" presId="urn:microsoft.com/office/officeart/2005/8/layout/vList2"/>
    <dgm:cxn modelId="{6A15D190-44EC-439E-8B9F-096264A64600}" type="presParOf" srcId="{BACB8F21-F803-47BE-9148-3DE07D363038}" destId="{05430C54-C259-473A-97E5-1474F83D1D97}" srcOrd="1" destOrd="0" presId="urn:microsoft.com/office/officeart/2005/8/layout/vList2"/>
    <dgm:cxn modelId="{0AEDE180-F358-4A70-B11E-5C497540207E}" type="presParOf" srcId="{BACB8F21-F803-47BE-9148-3DE07D363038}" destId="{6DC4E59D-3404-4DAB-A0DB-44B58E6139FB}" srcOrd="2" destOrd="0" presId="urn:microsoft.com/office/officeart/2005/8/layout/vList2"/>
    <dgm:cxn modelId="{868D1EDD-46E9-42CE-BABE-AD6637040B82}" type="presParOf" srcId="{BACB8F21-F803-47BE-9148-3DE07D363038}" destId="{80F63D21-7CC4-4E37-9918-FE73E7715EC6}" srcOrd="3" destOrd="0" presId="urn:microsoft.com/office/officeart/2005/8/layout/vList2"/>
    <dgm:cxn modelId="{ACB427BD-30C1-41D5-91C4-36731610BF06}" type="presParOf" srcId="{BACB8F21-F803-47BE-9148-3DE07D363038}" destId="{15DBF2FC-E80C-4D68-9C5A-3A20973AE40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A2679-7009-4BF7-A623-08F86E9CCA77}">
      <dsp:nvSpPr>
        <dsp:cNvPr id="0" name=""/>
        <dsp:cNvSpPr/>
      </dsp:nvSpPr>
      <dsp:spPr>
        <a:xfrm>
          <a:off x="0" y="14143"/>
          <a:ext cx="5384800" cy="1430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Governor Kim Reynolds </a:t>
          </a:r>
          <a:endParaRPr lang="en-US" sz="3600" kern="1200" dirty="0"/>
        </a:p>
      </dsp:txBody>
      <dsp:txXfrm>
        <a:off x="69812" y="83955"/>
        <a:ext cx="5245176" cy="1290481"/>
      </dsp:txXfrm>
    </dsp:sp>
    <dsp:sp modelId="{6DC4E59D-3404-4DAB-A0DB-44B58E6139FB}">
      <dsp:nvSpPr>
        <dsp:cNvPr id="0" name=""/>
        <dsp:cNvSpPr/>
      </dsp:nvSpPr>
      <dsp:spPr>
        <a:xfrm>
          <a:off x="0" y="1547928"/>
          <a:ext cx="5384800" cy="1430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Senate: </a:t>
          </a:r>
          <a:r>
            <a:rPr lang="en-US" sz="3600" kern="1200" dirty="0"/>
            <a:t>34</a:t>
          </a:r>
          <a:r>
            <a:rPr lang="en-US" sz="3600" b="0" kern="1200" dirty="0"/>
            <a:t> Republicans,  16 Democrats</a:t>
          </a:r>
          <a:endParaRPr lang="en-US" sz="3600" kern="1200" dirty="0"/>
        </a:p>
      </dsp:txBody>
      <dsp:txXfrm>
        <a:off x="69812" y="1617740"/>
        <a:ext cx="5245176" cy="1290481"/>
      </dsp:txXfrm>
    </dsp:sp>
    <dsp:sp modelId="{15DBF2FC-E80C-4D68-9C5A-3A20973AE40E}">
      <dsp:nvSpPr>
        <dsp:cNvPr id="0" name=""/>
        <dsp:cNvSpPr/>
      </dsp:nvSpPr>
      <dsp:spPr>
        <a:xfrm>
          <a:off x="0" y="3081714"/>
          <a:ext cx="5384800" cy="14301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kern="1200" dirty="0"/>
            <a:t>House: 64 Republicans, 36 Democrats</a:t>
          </a:r>
          <a:endParaRPr lang="en-US" sz="3600" kern="1200" dirty="0"/>
        </a:p>
      </dsp:txBody>
      <dsp:txXfrm>
        <a:off x="69812" y="3151526"/>
        <a:ext cx="5245176" cy="12904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9574F-2FE1-4DF6-8EB1-B9621FEAA4AA}" type="datetimeFigureOut">
              <a:rPr lang="en-US" smtClean="0"/>
              <a:t>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34431-CEAA-484B-9A2A-0E1A39DB2059}" type="slidenum">
              <a:rPr lang="en-US" smtClean="0"/>
              <a:t>‹#›</a:t>
            </a:fld>
            <a:endParaRPr lang="en-US"/>
          </a:p>
        </p:txBody>
      </p:sp>
    </p:spTree>
    <p:extLst>
      <p:ext uri="{BB962C8B-B14F-4D97-AF65-F5344CB8AC3E}">
        <p14:creationId xmlns:p14="http://schemas.microsoft.com/office/powerpoint/2010/main" val="339155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4B75CBE-BC58-426B-8950-5C3A933B000D}" type="slidenum">
              <a:rPr lang="en-US" smtClean="0"/>
              <a:pPr>
                <a:defRPr/>
              </a:pPr>
              <a:t>32</a:t>
            </a:fld>
            <a:endParaRPr lang="en-US" dirty="0"/>
          </a:p>
        </p:txBody>
      </p:sp>
    </p:spTree>
    <p:extLst>
      <p:ext uri="{BB962C8B-B14F-4D97-AF65-F5344CB8AC3E}">
        <p14:creationId xmlns:p14="http://schemas.microsoft.com/office/powerpoint/2010/main" val="260585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53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968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a:solidFill>
                  <a:srgbClr val="06080A"/>
                </a:solidFill>
              </a:rPr>
              <a:pPr>
                <a:defRPr/>
              </a:pPr>
              <a:t>‹#›</a:t>
            </a:fld>
            <a:endParaRPr dirty="0">
              <a:solidFill>
                <a:srgbClr val="06080A"/>
              </a:solidFill>
            </a:endParaRP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613835" y="1905000"/>
            <a:ext cx="10981267" cy="4181475"/>
          </a:xfrm>
        </p:spPr>
        <p:txBody>
          <a:bodyPr/>
          <a:lstStyle>
            <a:lvl2pPr>
              <a:buSzPct val="110000"/>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829168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a:solidFill>
                  <a:srgbClr val="06080A"/>
                </a:solidFill>
              </a:rPr>
              <a:pPr>
                <a:defRPr/>
              </a:pPr>
              <a:t>‹#›</a:t>
            </a:fld>
            <a:endParaRPr dirty="0">
              <a:solidFill>
                <a:srgbClr val="06080A"/>
              </a:solidFill>
            </a:endParaRP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613835" y="1905000"/>
            <a:ext cx="10981267" cy="4181475"/>
          </a:xfrm>
        </p:spPr>
        <p:txBody>
          <a:bodyPr/>
          <a:lstStyle>
            <a:lvl2pPr>
              <a:buSzPct val="110000"/>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85295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a:solidFill>
                  <a:srgbClr val="06080A"/>
                </a:solidFill>
              </a:rPr>
              <a:pPr>
                <a:defRPr/>
              </a:pPr>
              <a:t>‹#›</a:t>
            </a:fld>
            <a:endParaRPr dirty="0">
              <a:solidFill>
                <a:srgbClr val="06080A"/>
              </a:solidFill>
            </a:endParaRP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613835" y="1905000"/>
            <a:ext cx="10981267" cy="4181475"/>
          </a:xfrm>
        </p:spPr>
        <p:txBody>
          <a:bodyPr/>
          <a:lstStyle>
            <a:lvl2pPr>
              <a:buSzPct val="110000"/>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78909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a:solidFill>
                  <a:srgbClr val="06080A"/>
                </a:solidFill>
              </a:rPr>
              <a:pPr>
                <a:defRPr/>
              </a:pPr>
              <a:t>‹#›</a:t>
            </a:fld>
            <a:endParaRPr dirty="0">
              <a:solidFill>
                <a:srgbClr val="06080A"/>
              </a:solidFill>
            </a:endParaRP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613835" y="1905000"/>
            <a:ext cx="10981267" cy="4181475"/>
          </a:xfrm>
        </p:spPr>
        <p:txBody>
          <a:bodyPr/>
          <a:lstStyle>
            <a:lvl2pPr>
              <a:buSzPct val="110000"/>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121245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534EF41-5AB4-4F3B-9CB2-71A30C75547E}" type="slidenum">
              <a:rPr>
                <a:solidFill>
                  <a:srgbClr val="06080A"/>
                </a:solidFill>
              </a:rPr>
              <a:pPr>
                <a:defRPr/>
              </a:pPr>
              <a:t>‹#›</a:t>
            </a:fld>
            <a:endParaRPr dirty="0">
              <a:solidFill>
                <a:srgbClr val="06080A"/>
              </a:solidFill>
            </a:endParaRPr>
          </a:p>
        </p:txBody>
      </p:sp>
      <p:sp>
        <p:nvSpPr>
          <p:cNvPr id="5" name="Title 4"/>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2"/>
          </p:nvPr>
        </p:nvSpPr>
        <p:spPr>
          <a:xfrm>
            <a:off x="613835" y="1905000"/>
            <a:ext cx="10981267" cy="4181475"/>
          </a:xfrm>
        </p:spPr>
        <p:txBody>
          <a:bodyPr/>
          <a:lstStyle>
            <a:lvl2pPr>
              <a:buSzPct val="110000"/>
              <a:buFont typeface="Arial"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30721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4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46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37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40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4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57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73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048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E5A17-F239-48E7-9FE8-2638A441811B}" type="datetimeFigureOut">
              <a:rPr lang="en-US" smtClean="0">
                <a:solidFill>
                  <a:prstClr val="black">
                    <a:tint val="75000"/>
                  </a:prstClr>
                </a:solidFill>
              </a:rPr>
              <a:pPr/>
              <a:t>1/3/2023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2E9CD-7019-4BAE-A125-76190875AC3F}"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0" y="0"/>
            <a:ext cx="12192000" cy="6858000"/>
          </a:xfrm>
          <a:prstGeom prst="rect">
            <a:avLst/>
          </a:prstGeom>
          <a:noFill/>
          <a:ln w="1016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userDrawn="1"/>
        </p:nvSpPr>
        <p:spPr>
          <a:xfrm>
            <a:off x="203200" y="152400"/>
            <a:ext cx="11785600" cy="6553200"/>
          </a:xfrm>
          <a:prstGeom prst="rect">
            <a:avLst/>
          </a:prstGeom>
          <a:noFill/>
          <a:ln w="349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2" name="Pictur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972800" y="5791200"/>
            <a:ext cx="699008" cy="731520"/>
          </a:xfrm>
          <a:prstGeom prst="rect">
            <a:avLst/>
          </a:prstGeom>
        </p:spPr>
      </p:pic>
    </p:spTree>
    <p:extLst>
      <p:ext uri="{BB962C8B-B14F-4D97-AF65-F5344CB8AC3E}">
        <p14:creationId xmlns:p14="http://schemas.microsoft.com/office/powerpoint/2010/main" val="103391887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ctr" defTabSz="914400" rtl="0" eaLnBrk="1" latinLnBrk="0" hangingPunct="1">
        <a:spcBef>
          <a:spcPct val="0"/>
        </a:spcBef>
        <a:buNone/>
        <a:defRPr sz="4200" b="1" kern="1200">
          <a:solidFill>
            <a:schemeClr val="tx2">
              <a:lumMod val="75000"/>
            </a:schemeClr>
          </a:solidFill>
          <a:latin typeface="Georgia" panose="02040502050405020303" pitchFamily="18" charset="0"/>
          <a:ea typeface="+mj-ea"/>
          <a:cs typeface="Kalinga"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Georgia" panose="02040502050405020303" pitchFamily="18" charset="0"/>
          <a:ea typeface="+mn-ea"/>
          <a:cs typeface="Kalinga" panose="020B0502040204020203" pitchFamily="34" charset="0"/>
        </a:defRPr>
      </a:lvl1pPr>
      <a:lvl2pPr marL="742950" indent="-285750" algn="l" defTabSz="914400" rtl="0" eaLnBrk="1" latinLnBrk="0" hangingPunct="1">
        <a:spcBef>
          <a:spcPct val="20000"/>
        </a:spcBef>
        <a:buFont typeface="Courier New" panose="02070309020205020404" pitchFamily="49" charset="0"/>
        <a:buChar char="o"/>
        <a:defRPr sz="2800" kern="1200">
          <a:solidFill>
            <a:schemeClr val="tx2">
              <a:lumMod val="75000"/>
            </a:schemeClr>
          </a:solidFill>
          <a:latin typeface="Georgia" panose="02040502050405020303" pitchFamily="18" charset="0"/>
          <a:ea typeface="+mn-ea"/>
          <a:cs typeface="Kalinga" panose="020B0502040204020203" pitchFamily="34" charset="0"/>
        </a:defRPr>
      </a:lvl2pPr>
      <a:lvl3pPr marL="1143000" indent="-228600" algn="l" defTabSz="914400" rtl="0" eaLnBrk="1" latinLnBrk="0" hangingPunct="1">
        <a:spcBef>
          <a:spcPct val="20000"/>
        </a:spcBef>
        <a:buFont typeface="Wingdings" panose="05000000000000000000" pitchFamily="2" charset="2"/>
        <a:buChar char="v"/>
        <a:defRPr sz="2400" kern="1200">
          <a:solidFill>
            <a:schemeClr val="tx2">
              <a:lumMod val="75000"/>
            </a:schemeClr>
          </a:solidFill>
          <a:latin typeface="Georgia" panose="02040502050405020303" pitchFamily="18" charset="0"/>
          <a:ea typeface="+mn-ea"/>
          <a:cs typeface="Kalinga"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Georgia" panose="02040502050405020303" pitchFamily="18" charset="0"/>
          <a:ea typeface="+mn-ea"/>
          <a:cs typeface="Kalinga"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Georgia" panose="02040502050405020303" pitchFamily="18" charset="0"/>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owaswaterandlandlegacy.org/wp-content/uploads/2019/02/IWILL-Benefits-Econ-Dev.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video" Target="https://www.youtube.com/embed/ywiOO1CWVWw?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www.radioiowa.com/2022/12/19/travel-industry-urging-iowa-lawmakers-to-continue-historic-funding-of-tourism/?fbclid=IwAR3okZh9V19TFEuVGLM6RsMgTb0xoOJmkYwz6uJWdaTG0hdbwl3vjJHOvgQ"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9272" y="6016788"/>
            <a:ext cx="10363200" cy="1362075"/>
          </a:xfrm>
        </p:spPr>
        <p:txBody>
          <a:bodyPr>
            <a:normAutofit/>
          </a:bodyPr>
          <a:lstStyle/>
          <a:p>
            <a:r>
              <a:rPr lang="en-US" sz="3300" b="0" dirty="0"/>
              <a:t>Winter 2022-2023</a:t>
            </a:r>
            <a:endParaRPr lang="en-US" dirty="0"/>
          </a:p>
        </p:txBody>
      </p:sp>
      <p:sp>
        <p:nvSpPr>
          <p:cNvPr id="6" name="Text Placeholder 5"/>
          <p:cNvSpPr>
            <a:spLocks noGrp="1"/>
          </p:cNvSpPr>
          <p:nvPr>
            <p:ph type="body" idx="1"/>
          </p:nvPr>
        </p:nvSpPr>
        <p:spPr>
          <a:xfrm>
            <a:off x="561868" y="3679016"/>
            <a:ext cx="10363200" cy="1500187"/>
          </a:xfrm>
        </p:spPr>
        <p:txBody>
          <a:bodyPr>
            <a:noAutofit/>
          </a:bodyPr>
          <a:lstStyle/>
          <a:p>
            <a:pPr algn="ctr"/>
            <a:r>
              <a:rPr lang="en-US" sz="7200" dirty="0">
                <a:solidFill>
                  <a:schemeClr val="tx1"/>
                </a:solidFill>
              </a:rPr>
              <a:t>Advocacy Presentation</a:t>
            </a:r>
          </a:p>
        </p:txBody>
      </p:sp>
      <p:pic>
        <p:nvPicPr>
          <p:cNvPr id="2" name="Picture 1">
            <a:extLst>
              <a:ext uri="{FF2B5EF4-FFF2-40B4-BE49-F238E27FC236}">
                <a16:creationId xmlns:a16="http://schemas.microsoft.com/office/drawing/2014/main" id="{AA41A89D-C7F4-7ED8-9171-FD70DCD55E34}"/>
              </a:ext>
            </a:extLst>
          </p:cNvPr>
          <p:cNvPicPr>
            <a:picLocks noChangeAspect="1"/>
          </p:cNvPicPr>
          <p:nvPr/>
        </p:nvPicPr>
        <p:blipFill>
          <a:blip r:embed="rId2"/>
          <a:stretch>
            <a:fillRect/>
          </a:stretch>
        </p:blipFill>
        <p:spPr>
          <a:xfrm>
            <a:off x="242597" y="160174"/>
            <a:ext cx="11741020" cy="3427577"/>
          </a:xfrm>
          <a:prstGeom prst="rect">
            <a:avLst/>
          </a:prstGeom>
        </p:spPr>
      </p:pic>
      <p:pic>
        <p:nvPicPr>
          <p:cNvPr id="1026" name="Picture 2" descr="Events | iTIP">
            <a:extLst>
              <a:ext uri="{FF2B5EF4-FFF2-40B4-BE49-F238E27FC236}">
                <a16:creationId xmlns:a16="http://schemas.microsoft.com/office/drawing/2014/main" id="{0058F1B9-A97F-CC36-D715-696BAA664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773" y="5270468"/>
            <a:ext cx="33147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99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066925"/>
            <a:ext cx="10363200" cy="1362075"/>
          </a:xfrm>
        </p:spPr>
        <p:txBody>
          <a:bodyPr/>
          <a:lstStyle/>
          <a:p>
            <a:pPr algn="ctr"/>
            <a:r>
              <a:rPr lang="en-US" dirty="0"/>
              <a:t>Legislative Priorities</a:t>
            </a:r>
          </a:p>
        </p:txBody>
      </p:sp>
    </p:spTree>
    <p:extLst>
      <p:ext uri="{BB962C8B-B14F-4D97-AF65-F5344CB8AC3E}">
        <p14:creationId xmlns:p14="http://schemas.microsoft.com/office/powerpoint/2010/main" val="261032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2A2A-4678-4BE2-8D19-CF2E68EDBDC4}"/>
              </a:ext>
            </a:extLst>
          </p:cNvPr>
          <p:cNvSpPr>
            <a:spLocks noGrp="1"/>
          </p:cNvSpPr>
          <p:nvPr>
            <p:ph type="title"/>
          </p:nvPr>
        </p:nvSpPr>
        <p:spPr/>
        <p:txBody>
          <a:bodyPr>
            <a:normAutofit fontScale="90000"/>
          </a:bodyPr>
          <a:lstStyle/>
          <a:p>
            <a:r>
              <a:rPr lang="en-US" dirty="0"/>
              <a:t>Maintain or Increase $$$ for Tourism Initiatives</a:t>
            </a:r>
          </a:p>
        </p:txBody>
      </p:sp>
      <p:sp>
        <p:nvSpPr>
          <p:cNvPr id="3" name="Content Placeholder 2">
            <a:extLst>
              <a:ext uri="{FF2B5EF4-FFF2-40B4-BE49-F238E27FC236}">
                <a16:creationId xmlns:a16="http://schemas.microsoft.com/office/drawing/2014/main" id="{BB56FFD4-7D1E-469C-A42C-7B5351AA13BC}"/>
              </a:ext>
            </a:extLst>
          </p:cNvPr>
          <p:cNvSpPr>
            <a:spLocks noGrp="1"/>
          </p:cNvSpPr>
          <p:nvPr>
            <p:ph idx="1"/>
          </p:nvPr>
        </p:nvSpPr>
        <p:spPr>
          <a:xfrm>
            <a:off x="338667" y="1600201"/>
            <a:ext cx="11616266" cy="4525963"/>
          </a:xfrm>
        </p:spPr>
        <p:txBody>
          <a:bodyPr>
            <a:normAutofit fontScale="92500" lnSpcReduction="10000"/>
          </a:bodyPr>
          <a:lstStyle/>
          <a:p>
            <a:pPr marL="0" indent="0" algn="just">
              <a:lnSpc>
                <a:spcPct val="105000"/>
              </a:lnSpc>
              <a:spcBef>
                <a:spcPts val="0"/>
              </a:spcBef>
              <a:buNone/>
            </a:pPr>
            <a:r>
              <a:rPr lang="en-US" sz="1800" dirty="0">
                <a:effectLst/>
                <a:latin typeface="Arimo"/>
                <a:ea typeface="Times New Roman" panose="02020603050405020304" pitchFamily="18" charset="0"/>
              </a:rPr>
              <a:t>Tourism experienced a record year by receiving over $50.70 M in appropriations in 2022. Over $30.5 M of that was new funding to be used for the creation of new tourism resources and bolster current programming. </a:t>
            </a:r>
            <a:r>
              <a:rPr lang="en-US" sz="1800" dirty="0" err="1">
                <a:effectLst/>
                <a:latin typeface="Arimo"/>
                <a:ea typeface="Times New Roman" panose="02020603050405020304" pitchFamily="18" charset="0"/>
              </a:rPr>
              <a:t>iTIP</a:t>
            </a:r>
            <a:r>
              <a:rPr lang="en-US" sz="1800" dirty="0">
                <a:effectLst/>
                <a:latin typeface="Arimo"/>
                <a:ea typeface="Times New Roman" panose="02020603050405020304" pitchFamily="18" charset="0"/>
              </a:rPr>
              <a:t> will ensure those appropriations are maintained in the FY24 budget.</a:t>
            </a:r>
            <a:endParaRPr lang="en-US" sz="1800" dirty="0">
              <a:effectLst/>
              <a:latin typeface="Calibri" panose="020F0502020204030204" pitchFamily="34" charset="0"/>
              <a:ea typeface="Calibri" panose="020F0502020204030204" pitchFamily="34" charset="0"/>
            </a:endParaRPr>
          </a:p>
          <a:p>
            <a:pPr marL="342900" marR="0" lvl="0" indent="-342900" algn="just">
              <a:lnSpc>
                <a:spcPct val="10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marR="0" lvl="0" indent="-342900" algn="just">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$1.1 million was appropriated to the Iowa Economic Development Authority (IEDA) for </a:t>
            </a:r>
            <a:r>
              <a:rPr lang="en-US" sz="1800" b="1" dirty="0">
                <a:effectLst/>
                <a:latin typeface="Calibri" panose="020F0502020204030204" pitchFamily="34" charset="0"/>
                <a:ea typeface="Times New Roman" panose="02020603050405020304" pitchFamily="18" charset="0"/>
              </a:rPr>
              <a:t>Tourism Advertising and Strategic Plan</a:t>
            </a:r>
            <a:r>
              <a:rPr lang="en-US" sz="1800" dirty="0">
                <a:effectLst/>
                <a:latin typeface="Calibri" panose="020F0502020204030204" pitchFamily="34" charset="0"/>
                <a:ea typeface="Times New Roman" panose="02020603050405020304" pitchFamily="18" charset="0"/>
              </a:rPr>
              <a:t> outreach that will implement the Authority's 2022 strategic plan for tourism and travel. We look forward to partnering with IEDA on this rollout and implementation.</a:t>
            </a:r>
            <a:endParaRPr lang="en-US" sz="18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342900" marR="0" lvl="0" indent="-342900" algn="just">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Maintain the $1.5 million appropriation to IEDA for the </a:t>
            </a:r>
            <a:r>
              <a:rPr lang="en-US" sz="1800" b="1" dirty="0">
                <a:effectLst/>
                <a:latin typeface="Calibri" panose="020F0502020204030204" pitchFamily="34" charset="0"/>
                <a:ea typeface="Times New Roman" panose="02020603050405020304" pitchFamily="18" charset="0"/>
              </a:rPr>
              <a:t>Tourism Marketing office</a:t>
            </a:r>
            <a:r>
              <a:rPr lang="en-US" sz="18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0" marR="0" indent="0" algn="just">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342900" marR="0" lvl="0" indent="-342900" algn="just">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Maintain the $1million from RIIF &amp; $150,000 from </a:t>
            </a:r>
            <a:r>
              <a:rPr lang="en-US" sz="1800" dirty="0" err="1">
                <a:effectLst/>
                <a:latin typeface="Calibri" panose="020F0502020204030204" pitchFamily="34" charset="0"/>
                <a:ea typeface="Times New Roman" panose="02020603050405020304" pitchFamily="18" charset="0"/>
              </a:rPr>
              <a:t>EcoDevo</a:t>
            </a:r>
            <a:r>
              <a:rPr lang="en-US" sz="1800" dirty="0">
                <a:effectLst/>
                <a:latin typeface="Calibri" panose="020F0502020204030204" pitchFamily="34" charset="0"/>
                <a:ea typeface="Times New Roman" panose="02020603050405020304" pitchFamily="18" charset="0"/>
              </a:rPr>
              <a:t> budget for the </a:t>
            </a:r>
            <a:r>
              <a:rPr lang="en-US" sz="1800" b="1" dirty="0">
                <a:effectLst/>
                <a:latin typeface="Calibri" panose="020F0502020204030204" pitchFamily="34" charset="0"/>
                <a:ea typeface="Times New Roman" panose="02020603050405020304" pitchFamily="18" charset="0"/>
              </a:rPr>
              <a:t>Iowa Great Places Initiative </a:t>
            </a:r>
            <a:r>
              <a:rPr lang="en-US" sz="1800" dirty="0">
                <a:effectLst/>
                <a:latin typeface="Calibri" panose="020F0502020204030204" pitchFamily="34" charset="0"/>
                <a:ea typeface="Calibri" panose="020F0502020204030204" pitchFamily="34" charset="0"/>
              </a:rPr>
              <a:t> </a:t>
            </a:r>
          </a:p>
          <a:p>
            <a:pPr marL="342900" marR="0" lvl="0" indent="-342900" algn="just">
              <a:lnSpc>
                <a:spcPct val="10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marR="0" lvl="0" indent="-342900" algn="just">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Maintain the $10million from the RIIF to the IEDA for the </a:t>
            </a:r>
            <a:r>
              <a:rPr lang="en-US" sz="1800" b="1" dirty="0">
                <a:effectLst/>
                <a:latin typeface="Calibri" panose="020F0502020204030204" pitchFamily="34" charset="0"/>
                <a:ea typeface="Times New Roman" panose="02020603050405020304" pitchFamily="18" charset="0"/>
              </a:rPr>
              <a:t>Community Attraction and Tourism (CAT) Fund</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114300" marR="0" indent="0">
              <a:lnSpc>
                <a:spcPct val="105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342900" marR="0" lvl="0" indent="-342900" algn="just">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Maintain the $500,000 for the </a:t>
            </a:r>
            <a:r>
              <a:rPr lang="en-US" sz="1800" b="1" dirty="0">
                <a:effectLst/>
                <a:latin typeface="Calibri" panose="020F0502020204030204" pitchFamily="34" charset="0"/>
                <a:ea typeface="Times New Roman" panose="02020603050405020304" pitchFamily="18" charset="0"/>
              </a:rPr>
              <a:t>Regional Sport Authority Districts</a:t>
            </a:r>
            <a:r>
              <a:rPr lang="en-US" sz="1800" dirty="0">
                <a:effectLst/>
                <a:latin typeface="Calibri" panose="020F0502020204030204" pitchFamily="34" charset="0"/>
                <a:ea typeface="Times New Roman" panose="02020603050405020304" pitchFamily="18" charset="0"/>
              </a:rPr>
              <a:t> (RSAD) that promote youth sports, high school athletics, the Special Olympics, or other nonprofessional sporting events. </a:t>
            </a:r>
            <a:endParaRPr lang="en-US" sz="1800" dirty="0">
              <a:effectLst/>
              <a:latin typeface="Calibri" panose="020F0502020204030204" pitchFamily="34" charset="0"/>
              <a:ea typeface="Calibri" panose="020F0502020204030204" pitchFamily="34" charset="0"/>
            </a:endParaRPr>
          </a:p>
          <a:p>
            <a:pPr marL="114300" marR="0" indent="0">
              <a:lnSpc>
                <a:spcPct val="105000"/>
              </a:lnSpc>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342900" marR="0" lvl="0" indent="-342900" algn="just">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Maintain the $5million for </a:t>
            </a:r>
            <a:r>
              <a:rPr lang="en-US" sz="1800" b="1" dirty="0">
                <a:effectLst/>
                <a:latin typeface="Calibri" panose="020F0502020204030204" pitchFamily="34" charset="0"/>
                <a:ea typeface="Times New Roman" panose="02020603050405020304" pitchFamily="18" charset="0"/>
              </a:rPr>
              <a:t>State Park Improvements</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5480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7B5F1-C0AF-48FE-9231-8BD59287DC1D}"/>
              </a:ext>
            </a:extLst>
          </p:cNvPr>
          <p:cNvSpPr>
            <a:spLocks noGrp="1"/>
          </p:cNvSpPr>
          <p:nvPr>
            <p:ph type="title"/>
          </p:nvPr>
        </p:nvSpPr>
        <p:spPr/>
        <p:txBody>
          <a:bodyPr/>
          <a:lstStyle/>
          <a:p>
            <a:r>
              <a:rPr lang="en-US" dirty="0"/>
              <a:t>Protect School Start Date</a:t>
            </a:r>
          </a:p>
        </p:txBody>
      </p:sp>
      <p:sp>
        <p:nvSpPr>
          <p:cNvPr id="3" name="Content Placeholder 2">
            <a:extLst>
              <a:ext uri="{FF2B5EF4-FFF2-40B4-BE49-F238E27FC236}">
                <a16:creationId xmlns:a16="http://schemas.microsoft.com/office/drawing/2014/main" id="{A6B50467-DE2D-4B55-B0D6-E4DEF34ED01D}"/>
              </a:ext>
            </a:extLst>
          </p:cNvPr>
          <p:cNvSpPr>
            <a:spLocks noGrp="1"/>
          </p:cNvSpPr>
          <p:nvPr>
            <p:ph idx="1"/>
          </p:nvPr>
        </p:nvSpPr>
        <p:spPr>
          <a:xfrm>
            <a:off x="3188677" y="1166018"/>
            <a:ext cx="5814646" cy="4525963"/>
          </a:xfrm>
        </p:spPr>
        <p:txBody>
          <a:bodyPr>
            <a:normAutofit/>
          </a:bodyPr>
          <a:lstStyle/>
          <a:p>
            <a:pPr marL="0" indent="0" algn="just">
              <a:buNone/>
            </a:pPr>
            <a:r>
              <a:rPr lang="en-US" b="1" i="0" u="none" strike="noStrike" baseline="0" dirty="0">
                <a:solidFill>
                  <a:srgbClr val="E71B37"/>
                </a:solidFill>
                <a:latin typeface="Arimo"/>
              </a:rPr>
              <a:t>Support Iowa’s current earliest school start date of August 23 </a:t>
            </a:r>
            <a:r>
              <a:rPr lang="en-US" b="0" i="0" u="none" strike="noStrike" baseline="0" dirty="0">
                <a:solidFill>
                  <a:srgbClr val="3F253D"/>
                </a:solidFill>
                <a:latin typeface="Arimo"/>
              </a:rPr>
              <a:t>to allow the tourism industry to generate revenue to pay for education. In 2020, tourism generated $864 million in state and local tax revenues which support the state’s education system.</a:t>
            </a:r>
            <a:endParaRPr lang="en-US" dirty="0"/>
          </a:p>
        </p:txBody>
      </p:sp>
      <p:sp>
        <p:nvSpPr>
          <p:cNvPr id="5" name="TextBox 4">
            <a:extLst>
              <a:ext uri="{FF2B5EF4-FFF2-40B4-BE49-F238E27FC236}">
                <a16:creationId xmlns:a16="http://schemas.microsoft.com/office/drawing/2014/main" id="{DF117A81-9454-18B9-E0C3-4807B3F26E32}"/>
              </a:ext>
            </a:extLst>
          </p:cNvPr>
          <p:cNvSpPr txBox="1"/>
          <p:nvPr/>
        </p:nvSpPr>
        <p:spPr>
          <a:xfrm>
            <a:off x="338666" y="5955399"/>
            <a:ext cx="10611556" cy="646331"/>
          </a:xfrm>
          <a:prstGeom prst="rect">
            <a:avLst/>
          </a:prstGeom>
          <a:noFill/>
        </p:spPr>
        <p:txBody>
          <a:bodyPr wrap="square">
            <a:spAutoFit/>
          </a:bodyPr>
          <a:lstStyle/>
          <a:p>
            <a:pPr marR="0" lvl="1">
              <a:spcBef>
                <a:spcPts val="0"/>
              </a:spcBef>
              <a:spcAft>
                <a:spcPts val="0"/>
              </a:spcAft>
            </a:pPr>
            <a:r>
              <a:rPr lang="en-US" sz="1800" dirty="0">
                <a:effectLst/>
                <a:latin typeface="Arimo"/>
                <a:ea typeface="Times New Roman" panose="02020603050405020304" pitchFamily="18" charset="0"/>
              </a:rPr>
              <a:t>In 2021, tourism generated $1.0 billion in state and local tax revenues which support the state’s education system.</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1893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2ED3-9381-4E8C-BFE9-6B4B92254C9B}"/>
              </a:ext>
            </a:extLst>
          </p:cNvPr>
          <p:cNvSpPr>
            <a:spLocks noGrp="1"/>
          </p:cNvSpPr>
          <p:nvPr>
            <p:ph type="title"/>
          </p:nvPr>
        </p:nvSpPr>
        <p:spPr>
          <a:xfrm>
            <a:off x="609600" y="304800"/>
            <a:ext cx="10972800" cy="711200"/>
          </a:xfrm>
        </p:spPr>
        <p:txBody>
          <a:bodyPr anchor="ctr">
            <a:normAutofit fontScale="90000"/>
          </a:bodyPr>
          <a:lstStyle/>
          <a:p>
            <a:r>
              <a:rPr lang="en-US" dirty="0"/>
              <a:t>Iowa Water Land Legacy Trust Fund</a:t>
            </a:r>
          </a:p>
        </p:txBody>
      </p:sp>
      <p:sp>
        <p:nvSpPr>
          <p:cNvPr id="3" name="Content Placeholder 2">
            <a:extLst>
              <a:ext uri="{FF2B5EF4-FFF2-40B4-BE49-F238E27FC236}">
                <a16:creationId xmlns:a16="http://schemas.microsoft.com/office/drawing/2014/main" id="{DF43919F-C6BF-4C69-87EE-824F098703E6}"/>
              </a:ext>
            </a:extLst>
          </p:cNvPr>
          <p:cNvSpPr>
            <a:spLocks noGrp="1"/>
          </p:cNvSpPr>
          <p:nvPr>
            <p:ph sz="half" idx="1"/>
          </p:nvPr>
        </p:nvSpPr>
        <p:spPr>
          <a:xfrm>
            <a:off x="609600" y="1347631"/>
            <a:ext cx="10972800" cy="808547"/>
          </a:xfrm>
        </p:spPr>
        <p:txBody>
          <a:bodyPr>
            <a:normAutofit fontScale="77500" lnSpcReduction="20000"/>
          </a:bodyPr>
          <a:lstStyle/>
          <a:p>
            <a:pPr marL="0" indent="0">
              <a:buNone/>
            </a:pPr>
            <a:r>
              <a:rPr lang="en-US" b="0" i="0" u="none" strike="noStrike" baseline="0" dirty="0"/>
              <a:t>IWILL (Iowa Land and Legacy) will fund tourism and quality of life components that showcase Iowa’s beauty and improves Iowa workforce efforts. </a:t>
            </a:r>
          </a:p>
        </p:txBody>
      </p:sp>
      <p:sp>
        <p:nvSpPr>
          <p:cNvPr id="14" name="Content Placeholder 13">
            <a:extLst>
              <a:ext uri="{FF2B5EF4-FFF2-40B4-BE49-F238E27FC236}">
                <a16:creationId xmlns:a16="http://schemas.microsoft.com/office/drawing/2014/main" id="{575F5C63-2A46-B9A3-1F45-F663E3D21693}"/>
              </a:ext>
            </a:extLst>
          </p:cNvPr>
          <p:cNvSpPr>
            <a:spLocks noGrp="1"/>
          </p:cNvSpPr>
          <p:nvPr>
            <p:ph sz="half" idx="2"/>
          </p:nvPr>
        </p:nvSpPr>
        <p:spPr>
          <a:xfrm>
            <a:off x="609600" y="2047735"/>
            <a:ext cx="10767848" cy="4290975"/>
          </a:xfrm>
        </p:spPr>
        <p:txBody>
          <a:bodyPr>
            <a:normAutofit fontScale="77500" lnSpcReduction="20000"/>
          </a:bodyPr>
          <a:lstStyle/>
          <a:p>
            <a:pPr marL="0" indent="0">
              <a:buNone/>
            </a:pPr>
            <a:r>
              <a:rPr lang="en-US" dirty="0"/>
              <a:t>Fund the Trust to support programs including: </a:t>
            </a:r>
          </a:p>
          <a:p>
            <a:r>
              <a:rPr lang="en-US" dirty="0"/>
              <a:t>Lake restoration </a:t>
            </a:r>
          </a:p>
          <a:p>
            <a:r>
              <a:rPr lang="en-US" dirty="0"/>
              <a:t>Resource Enhancement and Protection Program (REAP) </a:t>
            </a:r>
          </a:p>
          <a:p>
            <a:r>
              <a:rPr lang="en-US" dirty="0"/>
              <a:t>State Recreational Trails Program </a:t>
            </a:r>
          </a:p>
          <a:p>
            <a:r>
              <a:rPr lang="en-US" dirty="0"/>
              <a:t>DNR funding</a:t>
            </a:r>
          </a:p>
          <a:p>
            <a:pPr marL="0" indent="0">
              <a:buNone/>
            </a:pPr>
            <a:endParaRPr lang="en-US" dirty="0"/>
          </a:p>
          <a:p>
            <a:pPr marL="0" indent="0">
              <a:buNone/>
            </a:pPr>
            <a:r>
              <a:rPr lang="en-US" dirty="0"/>
              <a:t>Use of Iowa’s parks, trails, and open spaces more than doubled </a:t>
            </a:r>
          </a:p>
          <a:p>
            <a:r>
              <a:rPr lang="en-US" dirty="0"/>
              <a:t>State park visits saw a record 16.6 million visits </a:t>
            </a:r>
          </a:p>
          <a:p>
            <a:r>
              <a:rPr lang="en-US" dirty="0"/>
              <a:t>Fishing license sales increased 21% </a:t>
            </a:r>
          </a:p>
          <a:p>
            <a:r>
              <a:rPr lang="en-US" dirty="0"/>
              <a:t>Hunting license sales increased 11% </a:t>
            </a:r>
          </a:p>
          <a:p>
            <a:r>
              <a:rPr lang="en-US" dirty="0"/>
              <a:t>Thousands of bikes, kayaks and canoes purchased led to a supply shortage for retailers </a:t>
            </a:r>
          </a:p>
        </p:txBody>
      </p:sp>
      <p:sp>
        <p:nvSpPr>
          <p:cNvPr id="18" name="TextBox 17">
            <a:extLst>
              <a:ext uri="{FF2B5EF4-FFF2-40B4-BE49-F238E27FC236}">
                <a16:creationId xmlns:a16="http://schemas.microsoft.com/office/drawing/2014/main" id="{F6E83DDB-EAB1-9950-EB19-CD01D7D1AF8E}"/>
              </a:ext>
            </a:extLst>
          </p:cNvPr>
          <p:cNvSpPr txBox="1"/>
          <p:nvPr/>
        </p:nvSpPr>
        <p:spPr>
          <a:xfrm>
            <a:off x="692514" y="6183868"/>
            <a:ext cx="10602019" cy="369332"/>
          </a:xfrm>
          <a:prstGeom prst="rect">
            <a:avLst/>
          </a:prstGeom>
          <a:noFill/>
        </p:spPr>
        <p:txBody>
          <a:bodyPr wrap="square">
            <a:spAutoFit/>
          </a:bodyPr>
          <a:lstStyle/>
          <a:p>
            <a:r>
              <a:rPr lang="en-US" dirty="0">
                <a:hlinkClick r:id="rId2"/>
              </a:rPr>
              <a:t>http://www.iowaswaterandlandlegacy.org/wp-content/uploads/2019/02/IWILL-Benefits-Econ-Dev.pdf</a:t>
            </a:r>
            <a:r>
              <a:rPr lang="en-US" dirty="0"/>
              <a:t> </a:t>
            </a:r>
          </a:p>
        </p:txBody>
      </p:sp>
    </p:spTree>
    <p:extLst>
      <p:ext uri="{BB962C8B-B14F-4D97-AF65-F5344CB8AC3E}">
        <p14:creationId xmlns:p14="http://schemas.microsoft.com/office/powerpoint/2010/main" val="295775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eorgia" panose="02040502050405020303" pitchFamily="18" charset="0"/>
              </a:rPr>
              <a:t>If You’re Not at the Table…</a:t>
            </a:r>
          </a:p>
        </p:txBody>
      </p:sp>
      <p:pic>
        <p:nvPicPr>
          <p:cNvPr id="5" name="Picture 4"/>
          <p:cNvPicPr>
            <a:picLocks noChangeAspect="1"/>
          </p:cNvPicPr>
          <p:nvPr/>
        </p:nvPicPr>
        <p:blipFill>
          <a:blip r:embed="rId2"/>
          <a:stretch>
            <a:fillRect/>
          </a:stretch>
        </p:blipFill>
        <p:spPr>
          <a:xfrm>
            <a:off x="1581422" y="1930400"/>
            <a:ext cx="6788492" cy="3524794"/>
          </a:xfrm>
          <a:prstGeom prst="rect">
            <a:avLst/>
          </a:prstGeom>
        </p:spPr>
      </p:pic>
    </p:spTree>
    <p:extLst>
      <p:ext uri="{BB962C8B-B14F-4D97-AF65-F5344CB8AC3E}">
        <p14:creationId xmlns:p14="http://schemas.microsoft.com/office/powerpoint/2010/main" val="34042685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B218-5C09-D89C-1052-C76CFCAEAB1A}"/>
              </a:ext>
            </a:extLst>
          </p:cNvPr>
          <p:cNvSpPr>
            <a:spLocks noGrp="1"/>
          </p:cNvSpPr>
          <p:nvPr>
            <p:ph type="title"/>
          </p:nvPr>
        </p:nvSpPr>
        <p:spPr/>
        <p:txBody>
          <a:bodyPr>
            <a:normAutofit fontScale="90000"/>
          </a:bodyPr>
          <a:lstStyle/>
          <a:p>
            <a:r>
              <a:rPr lang="en-US" i="1" dirty="0"/>
              <a:t>Finding Your Voice in Government: The Role You Can Play</a:t>
            </a:r>
            <a:endParaRPr lang="en-US" dirty="0"/>
          </a:p>
        </p:txBody>
      </p:sp>
      <p:pic>
        <p:nvPicPr>
          <p:cNvPr id="4" name="Picture 3" descr="donkey v. elephants.jpg">
            <a:extLst>
              <a:ext uri="{FF2B5EF4-FFF2-40B4-BE49-F238E27FC236}">
                <a16:creationId xmlns:a16="http://schemas.microsoft.com/office/drawing/2014/main" id="{0505CA33-3061-D1C1-6581-DE5D234FF5C2}"/>
              </a:ext>
            </a:extLst>
          </p:cNvPr>
          <p:cNvPicPr>
            <a:picLocks noChangeAspect="1"/>
          </p:cNvPicPr>
          <p:nvPr/>
        </p:nvPicPr>
        <p:blipFill>
          <a:blip r:embed="rId2" cstate="print"/>
          <a:stretch>
            <a:fillRect/>
          </a:stretch>
        </p:blipFill>
        <p:spPr>
          <a:xfrm>
            <a:off x="4722845" y="2124268"/>
            <a:ext cx="3657600" cy="3832467"/>
          </a:xfrm>
          <a:prstGeom prst="rect">
            <a:avLst/>
          </a:prstGeom>
        </p:spPr>
      </p:pic>
    </p:spTree>
    <p:extLst>
      <p:ext uri="{BB962C8B-B14F-4D97-AF65-F5344CB8AC3E}">
        <p14:creationId xmlns:p14="http://schemas.microsoft.com/office/powerpoint/2010/main" val="40002112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Thank You For Smoking Classroom Scene">
            <a:hlinkClick r:id="" action="ppaction://media"/>
            <a:extLst>
              <a:ext uri="{FF2B5EF4-FFF2-40B4-BE49-F238E27FC236}">
                <a16:creationId xmlns:a16="http://schemas.microsoft.com/office/drawing/2014/main" id="{548B6839-4FC4-39C8-D517-28D9C604F155}"/>
              </a:ext>
            </a:extLst>
          </p:cNvPr>
          <p:cNvPicPr>
            <a:picLocks noGrp="1" noRot="1" noChangeAspect="1"/>
          </p:cNvPicPr>
          <p:nvPr>
            <p:ph sz="quarter" idx="12"/>
            <a:videoFile r:link="rId1"/>
          </p:nvPr>
        </p:nvPicPr>
        <p:blipFill>
          <a:blip r:embed="rId3"/>
          <a:stretch>
            <a:fillRect/>
          </a:stretch>
        </p:blipFill>
        <p:spPr>
          <a:xfrm>
            <a:off x="1758462" y="1539675"/>
            <a:ext cx="8047526" cy="4546800"/>
          </a:xfrm>
          <a:prstGeom prst="rect">
            <a:avLst/>
          </a:prstGeom>
        </p:spPr>
      </p:pic>
    </p:spTree>
    <p:extLst>
      <p:ext uri="{BB962C8B-B14F-4D97-AF65-F5344CB8AC3E}">
        <p14:creationId xmlns:p14="http://schemas.microsoft.com/office/powerpoint/2010/main" val="49280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4ACC-149D-2718-CA15-5F57C66CFAEF}"/>
              </a:ext>
            </a:extLst>
          </p:cNvPr>
          <p:cNvSpPr>
            <a:spLocks noGrp="1"/>
          </p:cNvSpPr>
          <p:nvPr>
            <p:ph type="title"/>
          </p:nvPr>
        </p:nvSpPr>
        <p:spPr/>
        <p:txBody>
          <a:bodyPr/>
          <a:lstStyle/>
          <a:p>
            <a:r>
              <a:rPr lang="en-US" dirty="0"/>
              <a:t>Who are we? What is </a:t>
            </a:r>
            <a:r>
              <a:rPr lang="en-US" dirty="0" err="1"/>
              <a:t>iTIP</a:t>
            </a:r>
            <a:endParaRPr lang="en-US" dirty="0"/>
          </a:p>
        </p:txBody>
      </p:sp>
      <p:sp>
        <p:nvSpPr>
          <p:cNvPr id="3" name="Content Placeholder 2">
            <a:extLst>
              <a:ext uri="{FF2B5EF4-FFF2-40B4-BE49-F238E27FC236}">
                <a16:creationId xmlns:a16="http://schemas.microsoft.com/office/drawing/2014/main" id="{3E0F3F2E-5E72-1C25-7006-CD713E6602DD}"/>
              </a:ext>
            </a:extLst>
          </p:cNvPr>
          <p:cNvSpPr>
            <a:spLocks noGrp="1"/>
          </p:cNvSpPr>
          <p:nvPr>
            <p:ph sz="quarter" idx="12"/>
          </p:nvPr>
        </p:nvSpPr>
        <p:spPr>
          <a:xfrm>
            <a:off x="613835" y="1447800"/>
            <a:ext cx="10981267" cy="4968631"/>
          </a:xfrm>
        </p:spPr>
        <p:txBody>
          <a:bodyPr>
            <a:normAutofit lnSpcReduction="10000"/>
          </a:bodyPr>
          <a:lstStyle/>
          <a:p>
            <a:pPr marL="0" indent="0" algn="just">
              <a:buNone/>
            </a:pPr>
            <a:r>
              <a:rPr lang="en-US" sz="2800" dirty="0">
                <a:effectLst/>
                <a:latin typeface="Arimo"/>
                <a:ea typeface="Arimo"/>
              </a:rPr>
              <a:t>Iowa Travel Industry Partners (</a:t>
            </a:r>
            <a:r>
              <a:rPr lang="en-US" sz="2800" dirty="0" err="1">
                <a:effectLst/>
                <a:latin typeface="Arimo"/>
                <a:ea typeface="Arimo"/>
              </a:rPr>
              <a:t>iTIP</a:t>
            </a:r>
            <a:r>
              <a:rPr lang="en-US" sz="2800" dirty="0">
                <a:effectLst/>
                <a:latin typeface="Arimo"/>
                <a:ea typeface="Arimo"/>
              </a:rPr>
              <a:t>) is a statewide non-profit that is a resource and champion for the Iowa travel industry. Numerous focus groups, presentations and the development of a steering committee led us to July 2021, when we began accepting memberships and operating programming. </a:t>
            </a:r>
          </a:p>
          <a:p>
            <a:pPr marL="0" indent="0" algn="just">
              <a:buNone/>
            </a:pPr>
            <a:endParaRPr lang="en-US" sz="2800" b="1" dirty="0">
              <a:latin typeface="Arimo"/>
              <a:ea typeface="Arimo"/>
            </a:endParaRPr>
          </a:p>
          <a:p>
            <a:pPr marL="0" indent="0" algn="just">
              <a:buNone/>
            </a:pPr>
            <a:r>
              <a:rPr lang="en-US" sz="2800" b="1" dirty="0">
                <a:effectLst/>
                <a:latin typeface="Arimo"/>
                <a:ea typeface="Arimo"/>
              </a:rPr>
              <a:t>Our mission is to be the unified driving force for the travel and tourism industry, promoting Iowa and its communities. </a:t>
            </a:r>
          </a:p>
          <a:p>
            <a:pPr marL="0" indent="0" algn="just">
              <a:buNone/>
            </a:pPr>
            <a:endParaRPr lang="en-US" sz="2800" b="1" dirty="0">
              <a:latin typeface="Arimo"/>
              <a:ea typeface="Arimo"/>
            </a:endParaRPr>
          </a:p>
          <a:p>
            <a:pPr marL="0" indent="0" algn="just">
              <a:buNone/>
            </a:pPr>
            <a:r>
              <a:rPr lang="en-US" sz="2800" dirty="0">
                <a:effectLst/>
                <a:latin typeface="Arimo"/>
                <a:ea typeface="Arimo"/>
              </a:rPr>
              <a:t>The organization strives to positively impact the economy and quality of life for all Iowans – and to make Iowa a premier destination of choice.</a:t>
            </a:r>
            <a:endParaRPr lang="en-US" sz="2800" dirty="0"/>
          </a:p>
        </p:txBody>
      </p:sp>
    </p:spTree>
    <p:extLst>
      <p:ext uri="{BB962C8B-B14F-4D97-AF65-F5344CB8AC3E}">
        <p14:creationId xmlns:p14="http://schemas.microsoft.com/office/powerpoint/2010/main" val="17737536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Why Is Advocacy Important?</a:t>
            </a:r>
          </a:p>
        </p:txBody>
      </p:sp>
      <p:sp>
        <p:nvSpPr>
          <p:cNvPr id="3" name="Content Placeholder 2"/>
          <p:cNvSpPr>
            <a:spLocks noGrp="1"/>
          </p:cNvSpPr>
          <p:nvPr>
            <p:ph sz="quarter" idx="12"/>
          </p:nvPr>
        </p:nvSpPr>
        <p:spPr>
          <a:prstGeom prst="rect">
            <a:avLst/>
          </a:prstGeom>
        </p:spPr>
        <p:txBody>
          <a:bodyPr>
            <a:normAutofit fontScale="92500"/>
          </a:bodyPr>
          <a:lstStyle/>
          <a:p>
            <a:r>
              <a:rPr lang="en-US" b="0" dirty="0">
                <a:latin typeface="Georgia" panose="02040502050405020303" pitchFamily="18" charset="0"/>
              </a:rPr>
              <a:t>It is an open process that invites public participation</a:t>
            </a:r>
          </a:p>
          <a:p>
            <a:r>
              <a:rPr lang="en-US" b="0" dirty="0">
                <a:latin typeface="Georgia" panose="02040502050405020303" pitchFamily="18" charset="0"/>
              </a:rPr>
              <a:t>Lawmakers expect people to bring ideas to them, they don’t always seek them out  </a:t>
            </a:r>
          </a:p>
          <a:p>
            <a:r>
              <a:rPr lang="en-US" b="0" dirty="0">
                <a:latin typeface="Georgia" panose="02040502050405020303" pitchFamily="18" charset="0"/>
              </a:rPr>
              <a:t>They expect constituents to come in and talk to them about relevant issues, and their offices are staffed for this function</a:t>
            </a:r>
          </a:p>
          <a:p>
            <a:r>
              <a:rPr lang="en-US" b="0" dirty="0">
                <a:latin typeface="Georgia" panose="02040502050405020303" pitchFamily="18" charset="0"/>
              </a:rPr>
              <a:t>Almost on every issue there will be someone advocating for one side or the other. (Squeaky wheel does get the oil often)</a:t>
            </a:r>
          </a:p>
          <a:p>
            <a:endParaRPr lang="en-US" dirty="0"/>
          </a:p>
        </p:txBody>
      </p:sp>
    </p:spTree>
    <p:extLst>
      <p:ext uri="{BB962C8B-B14F-4D97-AF65-F5344CB8AC3E}">
        <p14:creationId xmlns:p14="http://schemas.microsoft.com/office/powerpoint/2010/main" val="326567302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835" y="305634"/>
            <a:ext cx="8991600" cy="1143000"/>
          </a:xfrm>
        </p:spPr>
        <p:txBody>
          <a:bodyPr>
            <a:normAutofit/>
          </a:bodyPr>
          <a:lstStyle/>
          <a:p>
            <a:r>
              <a:rPr lang="en-US" b="1" dirty="0">
                <a:latin typeface="Georgia" pitchFamily="18" charset="0"/>
              </a:rPr>
              <a:t>Why You?</a:t>
            </a:r>
            <a:endParaRPr lang="en-US" dirty="0"/>
          </a:p>
        </p:txBody>
      </p:sp>
      <p:sp>
        <p:nvSpPr>
          <p:cNvPr id="3" name="Content Placeholder 2"/>
          <p:cNvSpPr>
            <a:spLocks noGrp="1"/>
          </p:cNvSpPr>
          <p:nvPr>
            <p:ph sz="quarter" idx="12"/>
          </p:nvPr>
        </p:nvSpPr>
        <p:spPr>
          <a:prstGeom prst="rect">
            <a:avLst/>
          </a:prstGeom>
        </p:spPr>
        <p:txBody>
          <a:bodyPr>
            <a:normAutofit fontScale="85000" lnSpcReduction="20000"/>
          </a:bodyPr>
          <a:lstStyle/>
          <a:p>
            <a:pPr marL="0" indent="0">
              <a:buNone/>
            </a:pPr>
            <a:r>
              <a:rPr lang="en-US" dirty="0">
                <a:solidFill>
                  <a:schemeClr val="tx2">
                    <a:lumMod val="75000"/>
                  </a:schemeClr>
                </a:solidFill>
                <a:latin typeface="Georgia" panose="02040502050405020303" pitchFamily="18" charset="0"/>
              </a:rPr>
              <a:t>Members want to hear about what is happening in their state/district</a:t>
            </a:r>
          </a:p>
          <a:p>
            <a:endParaRPr lang="en-US" dirty="0">
              <a:solidFill>
                <a:schemeClr val="tx2">
                  <a:lumMod val="75000"/>
                </a:schemeClr>
              </a:solidFill>
              <a:latin typeface="Georgia" panose="02040502050405020303" pitchFamily="18" charset="0"/>
            </a:endParaRPr>
          </a:p>
          <a:p>
            <a:pPr marL="0" indent="0">
              <a:buNone/>
            </a:pPr>
            <a:r>
              <a:rPr lang="en-US" dirty="0">
                <a:solidFill>
                  <a:schemeClr val="tx2">
                    <a:lumMod val="75000"/>
                  </a:schemeClr>
                </a:solidFill>
                <a:latin typeface="Georgia" panose="02040502050405020303" pitchFamily="18" charset="0"/>
              </a:rPr>
              <a:t>They expect constituents to come in and talk to them about local issues</a:t>
            </a:r>
          </a:p>
          <a:p>
            <a:pPr lvl="1"/>
            <a:r>
              <a:rPr lang="en-US" dirty="0">
                <a:solidFill>
                  <a:schemeClr val="tx2">
                    <a:lumMod val="75000"/>
                  </a:schemeClr>
                </a:solidFill>
                <a:latin typeface="Georgia" panose="02040502050405020303" pitchFamily="18" charset="0"/>
              </a:rPr>
              <a:t>You can shape the debate by providing objective, FACTUAL, non-partisan information and analysis</a:t>
            </a:r>
          </a:p>
          <a:p>
            <a:pPr lvl="1"/>
            <a:endParaRPr lang="en-US" dirty="0">
              <a:solidFill>
                <a:schemeClr val="tx2">
                  <a:lumMod val="75000"/>
                </a:schemeClr>
              </a:solidFill>
              <a:latin typeface="Georgia" panose="02040502050405020303" pitchFamily="18" charset="0"/>
            </a:endParaRPr>
          </a:p>
          <a:p>
            <a:pPr marL="0" indent="0">
              <a:buNone/>
            </a:pPr>
            <a:r>
              <a:rPr lang="en-US" dirty="0">
                <a:solidFill>
                  <a:schemeClr val="tx2">
                    <a:lumMod val="75000"/>
                  </a:schemeClr>
                </a:solidFill>
                <a:latin typeface="Georgia" panose="02040502050405020303" pitchFamily="18" charset="0"/>
              </a:rPr>
              <a:t>You are the expert</a:t>
            </a:r>
          </a:p>
          <a:p>
            <a:pPr lvl="1"/>
            <a:r>
              <a:rPr lang="en-US" dirty="0">
                <a:solidFill>
                  <a:schemeClr val="tx2">
                    <a:lumMod val="75000"/>
                  </a:schemeClr>
                </a:solidFill>
                <a:latin typeface="Georgia" panose="02040502050405020303" pitchFamily="18" charset="0"/>
              </a:rPr>
              <a:t>You are a trusted voice in the state</a:t>
            </a:r>
          </a:p>
          <a:p>
            <a:pPr lvl="1"/>
            <a:endParaRPr lang="en-US" dirty="0">
              <a:solidFill>
                <a:schemeClr val="tx2">
                  <a:lumMod val="75000"/>
                </a:schemeClr>
              </a:solidFill>
              <a:latin typeface="Georgia" panose="02040502050405020303" pitchFamily="18" charset="0"/>
            </a:endParaRPr>
          </a:p>
          <a:p>
            <a:pPr marL="0" indent="0">
              <a:buNone/>
            </a:pPr>
            <a:r>
              <a:rPr lang="en-US" dirty="0">
                <a:solidFill>
                  <a:schemeClr val="tx2">
                    <a:lumMod val="75000"/>
                  </a:schemeClr>
                </a:solidFill>
                <a:latin typeface="Georgia" panose="02040502050405020303" pitchFamily="18" charset="0"/>
              </a:rPr>
              <a:t>Your work is a source of pride to officials</a:t>
            </a:r>
          </a:p>
        </p:txBody>
      </p:sp>
    </p:spTree>
    <p:extLst>
      <p:ext uri="{BB962C8B-B14F-4D97-AF65-F5344CB8AC3E}">
        <p14:creationId xmlns:p14="http://schemas.microsoft.com/office/powerpoint/2010/main" val="40511556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13551" y="484187"/>
            <a:ext cx="10363200" cy="1470025"/>
          </a:xfrm>
        </p:spPr>
        <p:txBody>
          <a:bodyPr/>
          <a:lstStyle/>
          <a:p>
            <a:r>
              <a:rPr lang="en-US" dirty="0"/>
              <a:t>Cornerstone Government Affairs</a:t>
            </a:r>
          </a:p>
        </p:txBody>
      </p:sp>
      <p:sp>
        <p:nvSpPr>
          <p:cNvPr id="5" name="Subtitle 4"/>
          <p:cNvSpPr>
            <a:spLocks noGrp="1"/>
          </p:cNvSpPr>
          <p:nvPr>
            <p:ph type="subTitle" idx="1"/>
          </p:nvPr>
        </p:nvSpPr>
        <p:spPr>
          <a:xfrm>
            <a:off x="738130" y="1676400"/>
            <a:ext cx="10813008" cy="3402376"/>
          </a:xfrm>
        </p:spPr>
        <p:txBody>
          <a:bodyPr>
            <a:normAutofit fontScale="62500" lnSpcReduction="20000"/>
          </a:bodyPr>
          <a:lstStyle/>
          <a:p>
            <a:pPr marL="0" marR="0" algn="just">
              <a:lnSpc>
                <a:spcPct val="107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Cornerstone’s Des Moines, Iowa office opened its doors in May 2010 and currently includes a team comprised of David Adelman, Sara Allen, Lillie Brady, Frank Chiodo and Matt Hinch. Our Iowa staff brings over 100 years of experience in Iowa politics and policy, while each professional brings their own expertise in diverse fields ranging from health care to tax. </a:t>
            </a:r>
          </a:p>
          <a:p>
            <a:pPr marL="0" marR="0" algn="just">
              <a:lnSpc>
                <a:spcPct val="107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2000" dirty="0">
                <a:solidFill>
                  <a:schemeClr val="tx1"/>
                </a:solidFill>
                <a:effectLst/>
                <a:latin typeface="+mn-lt"/>
                <a:ea typeface="Calibri" panose="020F0502020204030204" pitchFamily="34" charset="0"/>
                <a:cs typeface="Times New Roman" panose="02020603050405020304" pitchFamily="18" charset="0"/>
              </a:rPr>
              <a:t>We provide clients a broad and diverse range of services that are based on significant experience, broad expertise and solid working relationships throughout the state government, including:</a:t>
            </a:r>
          </a:p>
          <a:p>
            <a:pPr marL="0" marR="0" algn="just">
              <a:lnSpc>
                <a:spcPct val="107000"/>
              </a:lnSpc>
              <a:spcBef>
                <a:spcPts val="0"/>
              </a:spcBef>
              <a:spcAft>
                <a:spcPts val="0"/>
              </a:spcAft>
            </a:pPr>
            <a:endParaRPr lang="en-US" sz="2000" dirty="0">
              <a:solidFill>
                <a:schemeClr val="tx1"/>
              </a:solidFill>
              <a:effectLst/>
              <a:latin typeface="+mn-lt"/>
            </a:endParaRPr>
          </a:p>
          <a:p>
            <a:pPr marL="285750" marR="0" lvl="0" indent="-285750" algn="just">
              <a:lnSpc>
                <a:spcPct val="107000"/>
              </a:lnSpc>
              <a:spcBef>
                <a:spcPts val="0"/>
              </a:spcBef>
              <a:spcAft>
                <a:spcPts val="0"/>
              </a:spcAft>
              <a:buClr>
                <a:srgbClr val="7D716D"/>
              </a:buClr>
              <a:buFont typeface="Arial" panose="020B0604020202020204" pitchFamily="34" charset="0"/>
              <a:buChar char="•"/>
            </a:pPr>
            <a:r>
              <a:rPr lang="en-US" sz="2000" dirty="0">
                <a:solidFill>
                  <a:schemeClr val="tx1"/>
                </a:solidFill>
                <a:effectLst/>
                <a:latin typeface="+mn-lt"/>
                <a:ea typeface="Calibri" panose="020F0502020204030204" pitchFamily="34" charset="0"/>
                <a:cs typeface="Times New Roman" panose="02020603050405020304" pitchFamily="18" charset="0"/>
              </a:rPr>
              <a:t>Agriculture &amp; Rural Development</a:t>
            </a:r>
          </a:p>
          <a:p>
            <a:pPr marL="285750" marR="0" lvl="0" indent="-285750" algn="just">
              <a:lnSpc>
                <a:spcPct val="107000"/>
              </a:lnSpc>
              <a:spcBef>
                <a:spcPts val="0"/>
              </a:spcBef>
              <a:spcAft>
                <a:spcPts val="0"/>
              </a:spcAft>
              <a:buClr>
                <a:srgbClr val="7D716D"/>
              </a:buClr>
              <a:buFont typeface="Arial" panose="020B0604020202020204" pitchFamily="34" charset="0"/>
              <a:buChar char="•"/>
            </a:pPr>
            <a:r>
              <a:rPr lang="en-US" sz="2000" dirty="0">
                <a:solidFill>
                  <a:schemeClr val="tx1"/>
                </a:solidFill>
                <a:effectLst/>
                <a:latin typeface="+mn-lt"/>
                <a:ea typeface="Calibri" panose="020F0502020204030204" pitchFamily="34" charset="0"/>
                <a:cs typeface="Times New Roman" panose="02020603050405020304" pitchFamily="18" charset="0"/>
              </a:rPr>
              <a:t>Economic Development &amp; Tourism	</a:t>
            </a:r>
          </a:p>
          <a:p>
            <a:pPr marL="285750" marR="0" lvl="0" indent="-285750" algn="just">
              <a:lnSpc>
                <a:spcPct val="107000"/>
              </a:lnSpc>
              <a:spcBef>
                <a:spcPts val="0"/>
              </a:spcBef>
              <a:spcAft>
                <a:spcPts val="0"/>
              </a:spcAft>
              <a:buClr>
                <a:srgbClr val="7D716D"/>
              </a:buClr>
              <a:buFont typeface="Arial" panose="020B0604020202020204" pitchFamily="34" charset="0"/>
              <a:buChar char="•"/>
            </a:pPr>
            <a:r>
              <a:rPr lang="en-US" sz="2000" dirty="0">
                <a:solidFill>
                  <a:schemeClr val="tx1"/>
                </a:solidFill>
                <a:effectLst/>
                <a:latin typeface="+mn-lt"/>
                <a:ea typeface="Calibri" panose="020F0502020204030204" pitchFamily="34" charset="0"/>
                <a:cs typeface="Times New Roman" panose="02020603050405020304" pitchFamily="18" charset="0"/>
              </a:rPr>
              <a:t>Education			</a:t>
            </a:r>
          </a:p>
          <a:p>
            <a:pPr marL="285750" marR="0" lvl="0" indent="-285750" algn="just">
              <a:lnSpc>
                <a:spcPct val="107000"/>
              </a:lnSpc>
              <a:spcBef>
                <a:spcPts val="0"/>
              </a:spcBef>
              <a:spcAft>
                <a:spcPts val="0"/>
              </a:spcAft>
              <a:buClr>
                <a:srgbClr val="7D716D"/>
              </a:buClr>
              <a:buFont typeface="Arial" panose="020B0604020202020204" pitchFamily="34" charset="0"/>
              <a:buChar char="•"/>
            </a:pPr>
            <a:r>
              <a:rPr lang="en-US" sz="2000" dirty="0">
                <a:solidFill>
                  <a:schemeClr val="tx1"/>
                </a:solidFill>
                <a:effectLst/>
                <a:latin typeface="+mn-lt"/>
                <a:ea typeface="Calibri" panose="020F0502020204030204" pitchFamily="34" charset="0"/>
                <a:cs typeface="Times New Roman" panose="02020603050405020304" pitchFamily="18" charset="0"/>
              </a:rPr>
              <a:t>Energy &amp; Environment</a:t>
            </a:r>
          </a:p>
          <a:p>
            <a:pPr marL="285750" marR="0" lvl="0" indent="-285750" algn="just">
              <a:lnSpc>
                <a:spcPct val="107000"/>
              </a:lnSpc>
              <a:spcBef>
                <a:spcPts val="0"/>
              </a:spcBef>
              <a:spcAft>
                <a:spcPts val="0"/>
              </a:spcAft>
              <a:buClr>
                <a:srgbClr val="7D716D"/>
              </a:buClr>
              <a:buFont typeface="Arial" panose="020B0604020202020204" pitchFamily="34" charset="0"/>
              <a:buChar char="•"/>
            </a:pPr>
            <a:r>
              <a:rPr lang="en-US" sz="2000" dirty="0">
                <a:solidFill>
                  <a:schemeClr val="tx1"/>
                </a:solidFill>
                <a:effectLst/>
                <a:latin typeface="+mn-lt"/>
                <a:ea typeface="Calibri" panose="020F0502020204030204" pitchFamily="34" charset="0"/>
                <a:cs typeface="Times New Roman" panose="02020603050405020304" pitchFamily="18" charset="0"/>
              </a:rPr>
              <a:t>Financial Services</a:t>
            </a:r>
          </a:p>
          <a:p>
            <a:pPr marL="285750" marR="0" lvl="0" indent="-285750" algn="just">
              <a:lnSpc>
                <a:spcPct val="107000"/>
              </a:lnSpc>
              <a:spcBef>
                <a:spcPts val="0"/>
              </a:spcBef>
              <a:spcAft>
                <a:spcPts val="0"/>
              </a:spcAft>
              <a:buClr>
                <a:srgbClr val="7D716D"/>
              </a:buClr>
              <a:buFont typeface="Arial" panose="020B0604020202020204" pitchFamily="34" charset="0"/>
              <a:buChar char="•"/>
            </a:pPr>
            <a:r>
              <a:rPr lang="en-US" sz="2000" dirty="0">
                <a:solidFill>
                  <a:schemeClr val="tx1"/>
                </a:solidFill>
                <a:effectLst/>
                <a:latin typeface="+mn-lt"/>
                <a:ea typeface="Calibri" panose="020F0502020204030204" pitchFamily="34" charset="0"/>
                <a:cs typeface="Times New Roman" panose="02020603050405020304" pitchFamily="18" charset="0"/>
              </a:rPr>
              <a:t>Health</a:t>
            </a:r>
          </a:p>
          <a:p>
            <a:pPr marL="285750" marR="0" lvl="0" indent="-285750" algn="just">
              <a:lnSpc>
                <a:spcPct val="107000"/>
              </a:lnSpc>
              <a:spcBef>
                <a:spcPts val="0"/>
              </a:spcBef>
              <a:spcAft>
                <a:spcPts val="0"/>
              </a:spcAft>
              <a:buClr>
                <a:srgbClr val="7D716D"/>
              </a:buClr>
              <a:buFont typeface="Arial" panose="020B0604020202020204" pitchFamily="34" charset="0"/>
              <a:buChar char="•"/>
            </a:pPr>
            <a:r>
              <a:rPr lang="en-US" sz="2000" dirty="0">
                <a:solidFill>
                  <a:schemeClr val="tx1"/>
                </a:solidFill>
                <a:effectLst/>
                <a:latin typeface="+mn-lt"/>
                <a:ea typeface="Calibri" panose="020F0502020204030204" pitchFamily="34" charset="0"/>
                <a:cs typeface="Times New Roman" panose="02020603050405020304" pitchFamily="18" charset="0"/>
              </a:rPr>
              <a:t>Public Safety</a:t>
            </a:r>
          </a:p>
          <a:p>
            <a:pPr marL="285750" marR="0" lvl="0" indent="-285750" algn="just">
              <a:lnSpc>
                <a:spcPct val="107000"/>
              </a:lnSpc>
              <a:spcBef>
                <a:spcPts val="0"/>
              </a:spcBef>
              <a:spcAft>
                <a:spcPts val="0"/>
              </a:spcAft>
              <a:buClr>
                <a:srgbClr val="7D716D"/>
              </a:buClr>
              <a:buFont typeface="Arial" panose="020B0604020202020204" pitchFamily="34" charset="0"/>
              <a:buChar char="•"/>
            </a:pPr>
            <a:r>
              <a:rPr lang="en-US" sz="2000" dirty="0">
                <a:solidFill>
                  <a:schemeClr val="tx1"/>
                </a:solidFill>
                <a:effectLst/>
                <a:latin typeface="+mn-lt"/>
                <a:ea typeface="Calibri" panose="020F0502020204030204" pitchFamily="34" charset="0"/>
                <a:cs typeface="Times New Roman" panose="02020603050405020304" pitchFamily="18" charset="0"/>
              </a:rPr>
              <a:t>State Appropriations &amp; Budget</a:t>
            </a:r>
          </a:p>
          <a:p>
            <a:pPr marL="285750" marR="0" lvl="0" indent="-285750" algn="just">
              <a:lnSpc>
                <a:spcPct val="107000"/>
              </a:lnSpc>
              <a:spcBef>
                <a:spcPts val="0"/>
              </a:spcBef>
              <a:spcAft>
                <a:spcPts val="0"/>
              </a:spcAft>
              <a:buClr>
                <a:srgbClr val="7D716D"/>
              </a:buClr>
              <a:buFont typeface="Arial" panose="020B0604020202020204" pitchFamily="34" charset="0"/>
              <a:buChar char="•"/>
            </a:pPr>
            <a:r>
              <a:rPr lang="en-US" sz="2000" dirty="0">
                <a:solidFill>
                  <a:schemeClr val="tx1"/>
                </a:solidFill>
                <a:effectLst/>
                <a:latin typeface="+mn-lt"/>
                <a:ea typeface="Calibri" panose="020F0502020204030204" pitchFamily="34" charset="0"/>
                <a:cs typeface="Times New Roman" panose="02020603050405020304" pitchFamily="18" charset="0"/>
              </a:rPr>
              <a:t>Tax Policy</a:t>
            </a:r>
          </a:p>
          <a:p>
            <a:pPr marL="285750" marR="0" lvl="0" indent="-285750" algn="just">
              <a:lnSpc>
                <a:spcPct val="107000"/>
              </a:lnSpc>
              <a:spcBef>
                <a:spcPts val="0"/>
              </a:spcBef>
              <a:spcAft>
                <a:spcPts val="0"/>
              </a:spcAft>
              <a:buClr>
                <a:srgbClr val="7D716D"/>
              </a:buClr>
              <a:buFont typeface="Arial" panose="020B0604020202020204" pitchFamily="34" charset="0"/>
              <a:buChar char="•"/>
            </a:pPr>
            <a:r>
              <a:rPr lang="en-US" sz="2000" dirty="0">
                <a:solidFill>
                  <a:schemeClr val="tx1"/>
                </a:solidFill>
                <a:effectLst/>
                <a:latin typeface="+mn-lt"/>
                <a:ea typeface="Calibri" panose="020F0502020204030204" pitchFamily="34" charset="0"/>
                <a:cs typeface="Times New Roman" panose="02020603050405020304" pitchFamily="18" charset="0"/>
              </a:rPr>
              <a:t>Technology &amp; Telecommunications </a:t>
            </a:r>
          </a:p>
          <a:p>
            <a:pPr marL="285750" marR="0" lvl="0" indent="-285750" algn="just">
              <a:lnSpc>
                <a:spcPct val="107000"/>
              </a:lnSpc>
              <a:spcBef>
                <a:spcPts val="0"/>
              </a:spcBef>
              <a:spcAft>
                <a:spcPts val="0"/>
              </a:spcAft>
              <a:buClr>
                <a:srgbClr val="7D716D"/>
              </a:buClr>
              <a:buFont typeface="Arial" panose="020B0604020202020204" pitchFamily="34" charset="0"/>
              <a:buChar char="•"/>
            </a:pPr>
            <a:r>
              <a:rPr lang="en-US" sz="2000" dirty="0">
                <a:solidFill>
                  <a:schemeClr val="tx1"/>
                </a:solidFill>
                <a:effectLst/>
                <a:latin typeface="+mn-lt"/>
                <a:ea typeface="Calibri" panose="020F0502020204030204" pitchFamily="34" charset="0"/>
                <a:cs typeface="Times New Roman" panose="02020603050405020304" pitchFamily="18" charset="0"/>
              </a:rPr>
              <a:t>Transportation &amp; Infrastructure</a:t>
            </a:r>
          </a:p>
          <a:p>
            <a:endParaRPr lang="en-US" dirty="0"/>
          </a:p>
        </p:txBody>
      </p:sp>
      <p:pic>
        <p:nvPicPr>
          <p:cNvPr id="2" name="Picture 1">
            <a:extLst>
              <a:ext uri="{FF2B5EF4-FFF2-40B4-BE49-F238E27FC236}">
                <a16:creationId xmlns:a16="http://schemas.microsoft.com/office/drawing/2014/main" id="{0D81C1B0-7312-F955-1F8F-3C4B3BBD69A5}"/>
              </a:ext>
            </a:extLst>
          </p:cNvPr>
          <p:cNvPicPr>
            <a:picLocks noChangeAspect="1"/>
          </p:cNvPicPr>
          <p:nvPr/>
        </p:nvPicPr>
        <p:blipFill>
          <a:blip r:embed="rId2"/>
          <a:stretch>
            <a:fillRect/>
          </a:stretch>
        </p:blipFill>
        <p:spPr>
          <a:xfrm>
            <a:off x="9411441" y="5097066"/>
            <a:ext cx="957155" cy="1097375"/>
          </a:xfrm>
          <a:prstGeom prst="rect">
            <a:avLst/>
          </a:prstGeom>
        </p:spPr>
      </p:pic>
      <p:pic>
        <p:nvPicPr>
          <p:cNvPr id="3" name="Picture 2">
            <a:extLst>
              <a:ext uri="{FF2B5EF4-FFF2-40B4-BE49-F238E27FC236}">
                <a16:creationId xmlns:a16="http://schemas.microsoft.com/office/drawing/2014/main" id="{4801C4D8-4BA6-626C-16A7-1BED2410CE09}"/>
              </a:ext>
            </a:extLst>
          </p:cNvPr>
          <p:cNvPicPr>
            <a:picLocks noChangeAspect="1"/>
          </p:cNvPicPr>
          <p:nvPr/>
        </p:nvPicPr>
        <p:blipFill>
          <a:blip r:embed="rId3"/>
          <a:stretch>
            <a:fillRect/>
          </a:stretch>
        </p:blipFill>
        <p:spPr>
          <a:xfrm>
            <a:off x="3802535" y="5005618"/>
            <a:ext cx="944962" cy="1188823"/>
          </a:xfrm>
          <a:prstGeom prst="rect">
            <a:avLst/>
          </a:prstGeom>
        </p:spPr>
      </p:pic>
      <p:pic>
        <p:nvPicPr>
          <p:cNvPr id="6" name="Picture 5">
            <a:extLst>
              <a:ext uri="{FF2B5EF4-FFF2-40B4-BE49-F238E27FC236}">
                <a16:creationId xmlns:a16="http://schemas.microsoft.com/office/drawing/2014/main" id="{A64D010E-45FA-00BC-868C-84CED5652A8B}"/>
              </a:ext>
            </a:extLst>
          </p:cNvPr>
          <p:cNvPicPr>
            <a:picLocks noChangeAspect="1"/>
          </p:cNvPicPr>
          <p:nvPr/>
        </p:nvPicPr>
        <p:blipFill>
          <a:blip r:embed="rId4"/>
          <a:stretch>
            <a:fillRect/>
          </a:stretch>
        </p:blipFill>
        <p:spPr>
          <a:xfrm>
            <a:off x="1881004" y="5097066"/>
            <a:ext cx="896190" cy="1115665"/>
          </a:xfrm>
          <a:prstGeom prst="rect">
            <a:avLst/>
          </a:prstGeom>
        </p:spPr>
      </p:pic>
      <p:pic>
        <p:nvPicPr>
          <p:cNvPr id="7" name="Picture 6">
            <a:extLst>
              <a:ext uri="{FF2B5EF4-FFF2-40B4-BE49-F238E27FC236}">
                <a16:creationId xmlns:a16="http://schemas.microsoft.com/office/drawing/2014/main" id="{B3354028-A60B-D4BD-9976-8D68604655E2}"/>
              </a:ext>
            </a:extLst>
          </p:cNvPr>
          <p:cNvPicPr>
            <a:picLocks noChangeAspect="1"/>
          </p:cNvPicPr>
          <p:nvPr/>
        </p:nvPicPr>
        <p:blipFill>
          <a:blip r:embed="rId5"/>
          <a:stretch>
            <a:fillRect/>
          </a:stretch>
        </p:blipFill>
        <p:spPr>
          <a:xfrm>
            <a:off x="5772838" y="4956846"/>
            <a:ext cx="1018120" cy="1237595"/>
          </a:xfrm>
          <a:prstGeom prst="rect">
            <a:avLst/>
          </a:prstGeom>
        </p:spPr>
      </p:pic>
      <p:pic>
        <p:nvPicPr>
          <p:cNvPr id="8" name="Picture 7">
            <a:extLst>
              <a:ext uri="{FF2B5EF4-FFF2-40B4-BE49-F238E27FC236}">
                <a16:creationId xmlns:a16="http://schemas.microsoft.com/office/drawing/2014/main" id="{3DFCE249-9957-4FFB-1091-0C82BED61A73}"/>
              </a:ext>
            </a:extLst>
          </p:cNvPr>
          <p:cNvPicPr>
            <a:picLocks noChangeAspect="1"/>
          </p:cNvPicPr>
          <p:nvPr/>
        </p:nvPicPr>
        <p:blipFill>
          <a:blip r:embed="rId6"/>
          <a:stretch>
            <a:fillRect/>
          </a:stretch>
        </p:blipFill>
        <p:spPr>
          <a:xfrm>
            <a:off x="7527412" y="5066583"/>
            <a:ext cx="1036410" cy="1127858"/>
          </a:xfrm>
          <a:prstGeom prst="rect">
            <a:avLst/>
          </a:prstGeom>
        </p:spPr>
      </p:pic>
      <p:pic>
        <p:nvPicPr>
          <p:cNvPr id="10" name="Picture 9">
            <a:extLst>
              <a:ext uri="{FF2B5EF4-FFF2-40B4-BE49-F238E27FC236}">
                <a16:creationId xmlns:a16="http://schemas.microsoft.com/office/drawing/2014/main" id="{B08499B0-2E9E-04EB-AD9D-675A80C312ED}"/>
              </a:ext>
            </a:extLst>
          </p:cNvPr>
          <p:cNvPicPr>
            <a:picLocks noChangeAspect="1"/>
          </p:cNvPicPr>
          <p:nvPr/>
        </p:nvPicPr>
        <p:blipFill>
          <a:blip r:embed="rId7"/>
          <a:stretch>
            <a:fillRect/>
          </a:stretch>
        </p:blipFill>
        <p:spPr>
          <a:xfrm>
            <a:off x="7527412" y="3137835"/>
            <a:ext cx="2729753" cy="1665849"/>
          </a:xfrm>
          <a:prstGeom prst="rect">
            <a:avLst/>
          </a:prstGeom>
        </p:spPr>
      </p:pic>
    </p:spTree>
    <p:extLst>
      <p:ext uri="{BB962C8B-B14F-4D97-AF65-F5344CB8AC3E}">
        <p14:creationId xmlns:p14="http://schemas.microsoft.com/office/powerpoint/2010/main" val="342881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057A-D36E-E025-02B2-069875C0124E}"/>
              </a:ext>
            </a:extLst>
          </p:cNvPr>
          <p:cNvSpPr>
            <a:spLocks noGrp="1"/>
          </p:cNvSpPr>
          <p:nvPr>
            <p:ph type="title"/>
          </p:nvPr>
        </p:nvSpPr>
        <p:spPr/>
        <p:txBody>
          <a:bodyPr/>
          <a:lstStyle/>
          <a:p>
            <a:r>
              <a:rPr lang="en-US" dirty="0"/>
              <a:t>The Citizen Lobbyist</a:t>
            </a:r>
          </a:p>
        </p:txBody>
      </p:sp>
      <p:sp>
        <p:nvSpPr>
          <p:cNvPr id="3" name="Content Placeholder 2">
            <a:extLst>
              <a:ext uri="{FF2B5EF4-FFF2-40B4-BE49-F238E27FC236}">
                <a16:creationId xmlns:a16="http://schemas.microsoft.com/office/drawing/2014/main" id="{54373BDC-5DA4-0D0A-1957-B831239725C5}"/>
              </a:ext>
            </a:extLst>
          </p:cNvPr>
          <p:cNvSpPr>
            <a:spLocks noGrp="1"/>
          </p:cNvSpPr>
          <p:nvPr>
            <p:ph sz="quarter" idx="12"/>
          </p:nvPr>
        </p:nvSpPr>
        <p:spPr/>
        <p:txBody>
          <a:bodyPr/>
          <a:lstStyle/>
          <a:p>
            <a:r>
              <a:rPr lang="en-US" b="1" dirty="0"/>
              <a:t>Your</a:t>
            </a:r>
            <a:r>
              <a:rPr lang="en-US" dirty="0"/>
              <a:t> advantage: you are a constituent</a:t>
            </a:r>
          </a:p>
          <a:p>
            <a:r>
              <a:rPr lang="en-US" b="1" dirty="0"/>
              <a:t>You</a:t>
            </a:r>
            <a:r>
              <a:rPr lang="en-US" dirty="0"/>
              <a:t> have credibility that professional lobbying firms do not</a:t>
            </a:r>
          </a:p>
          <a:p>
            <a:r>
              <a:rPr lang="en-US" dirty="0"/>
              <a:t>An elected official’s reputation depends on listening to constituents like </a:t>
            </a:r>
            <a:r>
              <a:rPr lang="en-US" b="1" dirty="0"/>
              <a:t>you</a:t>
            </a:r>
          </a:p>
          <a:p>
            <a:r>
              <a:rPr lang="en-US" dirty="0"/>
              <a:t>As a concerned Iowan, </a:t>
            </a:r>
            <a:r>
              <a:rPr lang="en-US" b="1" dirty="0"/>
              <a:t>you</a:t>
            </a:r>
            <a:r>
              <a:rPr lang="en-US" dirty="0"/>
              <a:t> have a powerful message</a:t>
            </a:r>
          </a:p>
          <a:p>
            <a:endParaRPr lang="en-US" dirty="0"/>
          </a:p>
        </p:txBody>
      </p:sp>
    </p:spTree>
    <p:extLst>
      <p:ext uri="{BB962C8B-B14F-4D97-AF65-F5344CB8AC3E}">
        <p14:creationId xmlns:p14="http://schemas.microsoft.com/office/powerpoint/2010/main" val="32798547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26B9-2D0B-31B4-2E86-688BA9EE6CD7}"/>
              </a:ext>
            </a:extLst>
          </p:cNvPr>
          <p:cNvSpPr>
            <a:spLocks noGrp="1"/>
          </p:cNvSpPr>
          <p:nvPr>
            <p:ph type="title"/>
          </p:nvPr>
        </p:nvSpPr>
        <p:spPr/>
        <p:txBody>
          <a:bodyPr/>
          <a:lstStyle/>
          <a:p>
            <a:r>
              <a:rPr lang="en-US" dirty="0"/>
              <a:t>Ways to Lobby</a:t>
            </a:r>
          </a:p>
        </p:txBody>
      </p:sp>
      <p:sp>
        <p:nvSpPr>
          <p:cNvPr id="3" name="Content Placeholder 2">
            <a:extLst>
              <a:ext uri="{FF2B5EF4-FFF2-40B4-BE49-F238E27FC236}">
                <a16:creationId xmlns:a16="http://schemas.microsoft.com/office/drawing/2014/main" id="{A8EBF2DC-1E64-17BF-D547-5BC5DA808681}"/>
              </a:ext>
            </a:extLst>
          </p:cNvPr>
          <p:cNvSpPr>
            <a:spLocks noGrp="1"/>
          </p:cNvSpPr>
          <p:nvPr>
            <p:ph sz="quarter" idx="12"/>
          </p:nvPr>
        </p:nvSpPr>
        <p:spPr/>
        <p:txBody>
          <a:bodyPr/>
          <a:lstStyle/>
          <a:p>
            <a:r>
              <a:rPr lang="en-US" b="1" dirty="0"/>
              <a:t>Traditional lobbying</a:t>
            </a:r>
          </a:p>
          <a:p>
            <a:pPr lvl="1"/>
            <a:r>
              <a:rPr lang="en-US" dirty="0"/>
              <a:t>Talking to a legislator </a:t>
            </a:r>
            <a:r>
              <a:rPr lang="en-US" b="1" dirty="0">
                <a:solidFill>
                  <a:srgbClr val="FF0000"/>
                </a:solidFill>
              </a:rPr>
              <a:t>+</a:t>
            </a:r>
            <a:r>
              <a:rPr lang="en-US" dirty="0"/>
              <a:t> Asking for specific action on a specific piece of legislation </a:t>
            </a:r>
            <a:r>
              <a:rPr lang="en-US" b="1" dirty="0">
                <a:solidFill>
                  <a:srgbClr val="FF0000"/>
                </a:solidFill>
              </a:rPr>
              <a:t> = </a:t>
            </a:r>
            <a:r>
              <a:rPr lang="en-US" dirty="0"/>
              <a:t>Specific result</a:t>
            </a:r>
          </a:p>
          <a:p>
            <a:pPr lvl="1"/>
            <a:endParaRPr lang="en-US" dirty="0"/>
          </a:p>
          <a:p>
            <a:pPr lvl="1">
              <a:buNone/>
            </a:pPr>
            <a:r>
              <a:rPr lang="en-US" i="1" dirty="0"/>
              <a:t>“Senator Smith, please vote yes on S.F.123 which would give all Iowans free Ben and Jerry’s ice cream for the rest of their lives.”</a:t>
            </a:r>
          </a:p>
          <a:p>
            <a:endParaRPr lang="en-US" dirty="0"/>
          </a:p>
        </p:txBody>
      </p:sp>
    </p:spTree>
    <p:extLst>
      <p:ext uri="{BB962C8B-B14F-4D97-AF65-F5344CB8AC3E}">
        <p14:creationId xmlns:p14="http://schemas.microsoft.com/office/powerpoint/2010/main" val="30247413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341A-5724-6C09-DF14-8B8602E95F2E}"/>
              </a:ext>
            </a:extLst>
          </p:cNvPr>
          <p:cNvSpPr>
            <a:spLocks noGrp="1"/>
          </p:cNvSpPr>
          <p:nvPr>
            <p:ph type="title"/>
          </p:nvPr>
        </p:nvSpPr>
        <p:spPr/>
        <p:txBody>
          <a:bodyPr/>
          <a:lstStyle/>
          <a:p>
            <a:r>
              <a:rPr lang="en-US" dirty="0"/>
              <a:t>Ways to Lobby</a:t>
            </a:r>
          </a:p>
        </p:txBody>
      </p:sp>
      <p:sp>
        <p:nvSpPr>
          <p:cNvPr id="3" name="Content Placeholder 2">
            <a:extLst>
              <a:ext uri="{FF2B5EF4-FFF2-40B4-BE49-F238E27FC236}">
                <a16:creationId xmlns:a16="http://schemas.microsoft.com/office/drawing/2014/main" id="{D353D57C-EDCE-8B1E-FEB3-BF402E2EA0B3}"/>
              </a:ext>
            </a:extLst>
          </p:cNvPr>
          <p:cNvSpPr>
            <a:spLocks noGrp="1"/>
          </p:cNvSpPr>
          <p:nvPr>
            <p:ph sz="quarter" idx="12"/>
          </p:nvPr>
        </p:nvSpPr>
        <p:spPr/>
        <p:txBody>
          <a:bodyPr/>
          <a:lstStyle/>
          <a:p>
            <a:r>
              <a:rPr lang="en-US" b="1" dirty="0"/>
              <a:t>Grassroots lobbying</a:t>
            </a:r>
          </a:p>
          <a:p>
            <a:pPr lvl="1"/>
            <a:r>
              <a:rPr lang="en-US" dirty="0"/>
              <a:t>Talking to another citizen</a:t>
            </a:r>
            <a:r>
              <a:rPr lang="en-US" b="1" dirty="0">
                <a:solidFill>
                  <a:srgbClr val="FF0000"/>
                </a:solidFill>
              </a:rPr>
              <a:t>+</a:t>
            </a:r>
            <a:r>
              <a:rPr lang="en-US" dirty="0"/>
              <a:t> Asking them to talk to a legislator about taking specific action on a specific piece of legislation </a:t>
            </a:r>
            <a:r>
              <a:rPr lang="en-US" b="1" dirty="0">
                <a:solidFill>
                  <a:srgbClr val="FF0000"/>
                </a:solidFill>
              </a:rPr>
              <a:t>= </a:t>
            </a:r>
            <a:r>
              <a:rPr lang="en-US" dirty="0"/>
              <a:t>Specific result</a:t>
            </a:r>
          </a:p>
          <a:p>
            <a:pPr lvl="1"/>
            <a:endParaRPr lang="en-US" dirty="0"/>
          </a:p>
          <a:p>
            <a:pPr lvl="1">
              <a:buNone/>
            </a:pPr>
            <a:r>
              <a:rPr lang="en-US" i="1" dirty="0"/>
              <a:t>“Anyone who lives in Polk County, please call Senator Smith and ask her to vote yes on S.F. 123 which would give all Iowans free Ben and Jerry’s ice cream for the rest of their lives.”</a:t>
            </a:r>
          </a:p>
          <a:p>
            <a:endParaRPr lang="en-US" dirty="0"/>
          </a:p>
        </p:txBody>
      </p:sp>
    </p:spTree>
    <p:extLst>
      <p:ext uri="{BB962C8B-B14F-4D97-AF65-F5344CB8AC3E}">
        <p14:creationId xmlns:p14="http://schemas.microsoft.com/office/powerpoint/2010/main" val="7435270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88-375B-1FA4-AC23-C983883990CE}"/>
              </a:ext>
            </a:extLst>
          </p:cNvPr>
          <p:cNvSpPr>
            <a:spLocks noGrp="1"/>
          </p:cNvSpPr>
          <p:nvPr>
            <p:ph type="title"/>
          </p:nvPr>
        </p:nvSpPr>
        <p:spPr/>
        <p:txBody>
          <a:bodyPr/>
          <a:lstStyle/>
          <a:p>
            <a:r>
              <a:rPr lang="en-US" dirty="0"/>
              <a:t>Ways to Lobby</a:t>
            </a:r>
          </a:p>
        </p:txBody>
      </p:sp>
      <p:sp>
        <p:nvSpPr>
          <p:cNvPr id="3" name="Content Placeholder 2">
            <a:extLst>
              <a:ext uri="{FF2B5EF4-FFF2-40B4-BE49-F238E27FC236}">
                <a16:creationId xmlns:a16="http://schemas.microsoft.com/office/drawing/2014/main" id="{CBED0C99-CCCD-0838-E9CD-E75D80C503B1}"/>
              </a:ext>
            </a:extLst>
          </p:cNvPr>
          <p:cNvSpPr>
            <a:spLocks noGrp="1"/>
          </p:cNvSpPr>
          <p:nvPr>
            <p:ph sz="quarter" idx="12"/>
          </p:nvPr>
        </p:nvSpPr>
        <p:spPr>
          <a:xfrm>
            <a:off x="605366" y="1338262"/>
            <a:ext cx="10981267" cy="4181475"/>
          </a:xfrm>
        </p:spPr>
        <p:txBody>
          <a:bodyPr>
            <a:normAutofit fontScale="92500" lnSpcReduction="20000"/>
          </a:bodyPr>
          <a:lstStyle/>
          <a:p>
            <a:r>
              <a:rPr lang="en-US" b="1" dirty="0"/>
              <a:t>Advocacy</a:t>
            </a:r>
          </a:p>
          <a:p>
            <a:pPr lvl="1"/>
            <a:r>
              <a:rPr lang="en-US" dirty="0"/>
              <a:t>Talking to anyone </a:t>
            </a:r>
            <a:r>
              <a:rPr lang="en-US" b="1" dirty="0">
                <a:solidFill>
                  <a:srgbClr val="FF0000"/>
                </a:solidFill>
              </a:rPr>
              <a:t>+ </a:t>
            </a:r>
            <a:r>
              <a:rPr lang="en-US" dirty="0"/>
              <a:t>stating your position on legislation </a:t>
            </a:r>
            <a:r>
              <a:rPr lang="en-US" dirty="0">
                <a:solidFill>
                  <a:srgbClr val="FF0000"/>
                </a:solidFill>
              </a:rPr>
              <a:t>OR</a:t>
            </a:r>
            <a:r>
              <a:rPr lang="en-US" dirty="0"/>
              <a:t> giving general information on an issue </a:t>
            </a:r>
            <a:r>
              <a:rPr lang="en-US" b="1" dirty="0">
                <a:solidFill>
                  <a:srgbClr val="FF0000"/>
                </a:solidFill>
              </a:rPr>
              <a:t>=</a:t>
            </a:r>
            <a:r>
              <a:rPr lang="en-US" dirty="0">
                <a:solidFill>
                  <a:srgbClr val="FF0000"/>
                </a:solidFill>
              </a:rPr>
              <a:t> </a:t>
            </a:r>
            <a:r>
              <a:rPr lang="en-US" dirty="0"/>
              <a:t>could encourage them to take action</a:t>
            </a:r>
          </a:p>
          <a:p>
            <a:pPr lvl="1"/>
            <a:endParaRPr lang="en-US" dirty="0"/>
          </a:p>
          <a:p>
            <a:pPr lvl="1">
              <a:buNone/>
            </a:pPr>
            <a:r>
              <a:rPr lang="en-US" i="1" dirty="0"/>
              <a:t>“’Iowans for Free Ice Cream’ supports S.F 123, which would give free Ben and Jerry’s ice cream to all Iowans for the rest of their lives.”</a:t>
            </a:r>
          </a:p>
          <a:p>
            <a:pPr lvl="1">
              <a:buNone/>
            </a:pPr>
            <a:endParaRPr lang="en-US" i="1" dirty="0"/>
          </a:p>
          <a:p>
            <a:pPr lvl="1">
              <a:buNone/>
            </a:pPr>
            <a:endParaRPr lang="en-US" i="1" dirty="0"/>
          </a:p>
          <a:p>
            <a:pPr lvl="1">
              <a:buFont typeface="Arial" panose="020B0604020202020204" pitchFamily="34" charset="0"/>
              <a:buChar char="•"/>
            </a:pPr>
            <a:r>
              <a:rPr lang="en-US" dirty="0">
                <a:hlinkClick r:id="rId2"/>
              </a:rPr>
              <a:t>Radio Iowa</a:t>
            </a:r>
            <a:endParaRPr lang="en-US" dirty="0"/>
          </a:p>
        </p:txBody>
      </p:sp>
    </p:spTree>
    <p:extLst>
      <p:ext uri="{BB962C8B-B14F-4D97-AF65-F5344CB8AC3E}">
        <p14:creationId xmlns:p14="http://schemas.microsoft.com/office/powerpoint/2010/main" val="314911018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60E55-191E-3777-299D-0AED157D2B5A}"/>
              </a:ext>
            </a:extLst>
          </p:cNvPr>
          <p:cNvSpPr>
            <a:spLocks noGrp="1"/>
          </p:cNvSpPr>
          <p:nvPr>
            <p:ph type="title"/>
          </p:nvPr>
        </p:nvSpPr>
        <p:spPr/>
        <p:txBody>
          <a:bodyPr/>
          <a:lstStyle/>
          <a:p>
            <a:r>
              <a:rPr lang="en-US" dirty="0"/>
              <a:t>Principles of Lobbying</a:t>
            </a:r>
          </a:p>
        </p:txBody>
      </p:sp>
      <p:sp>
        <p:nvSpPr>
          <p:cNvPr id="3" name="Content Placeholder 2">
            <a:extLst>
              <a:ext uri="{FF2B5EF4-FFF2-40B4-BE49-F238E27FC236}">
                <a16:creationId xmlns:a16="http://schemas.microsoft.com/office/drawing/2014/main" id="{74E28314-7581-D928-3784-C18698453CBE}"/>
              </a:ext>
            </a:extLst>
          </p:cNvPr>
          <p:cNvSpPr>
            <a:spLocks noGrp="1"/>
          </p:cNvSpPr>
          <p:nvPr>
            <p:ph sz="quarter" idx="12"/>
          </p:nvPr>
        </p:nvSpPr>
        <p:spPr>
          <a:xfrm>
            <a:off x="668542" y="1447800"/>
            <a:ext cx="10981267" cy="4181475"/>
          </a:xfrm>
        </p:spPr>
        <p:txBody>
          <a:bodyPr>
            <a:normAutofit fontScale="92500" lnSpcReduction="10000"/>
          </a:bodyPr>
          <a:lstStyle/>
          <a:p>
            <a:r>
              <a:rPr lang="en-US" b="1" dirty="0"/>
              <a:t>Speak from the heart</a:t>
            </a:r>
          </a:p>
          <a:p>
            <a:pPr lvl="1"/>
            <a:r>
              <a:rPr lang="en-US" dirty="0"/>
              <a:t>Tell your story</a:t>
            </a:r>
          </a:p>
          <a:p>
            <a:pPr lvl="1"/>
            <a:r>
              <a:rPr lang="en-US" dirty="0"/>
              <a:t>You will say the most passionate thing the legislator hears all day</a:t>
            </a:r>
          </a:p>
          <a:p>
            <a:pPr lvl="1"/>
            <a:r>
              <a:rPr lang="en-US" dirty="0"/>
              <a:t>Stories are easier to remember than pre-scripted statements</a:t>
            </a:r>
          </a:p>
          <a:p>
            <a:r>
              <a:rPr lang="en-US" b="1" dirty="0"/>
              <a:t>Ask for one thing and stay focused</a:t>
            </a:r>
          </a:p>
          <a:p>
            <a:pPr lvl="1"/>
            <a:r>
              <a:rPr lang="en-US" dirty="0"/>
              <a:t>Ask the legislator to vote a specific way before you end the conversation</a:t>
            </a:r>
          </a:p>
          <a:p>
            <a:r>
              <a:rPr lang="en-US" b="1" dirty="0"/>
              <a:t>Be prepared </a:t>
            </a:r>
            <a:r>
              <a:rPr lang="en-US" dirty="0"/>
              <a:t>(more later)</a:t>
            </a:r>
          </a:p>
          <a:p>
            <a:r>
              <a:rPr lang="en-US" b="1" dirty="0"/>
              <a:t>Use the facts </a:t>
            </a:r>
            <a:r>
              <a:rPr lang="en-US" dirty="0"/>
              <a:t>(more later)</a:t>
            </a:r>
            <a:endParaRPr lang="en-US" b="1" dirty="0"/>
          </a:p>
          <a:p>
            <a:pPr marL="0" indent="0">
              <a:buNone/>
            </a:pPr>
            <a:endParaRPr lang="en-US" dirty="0"/>
          </a:p>
        </p:txBody>
      </p:sp>
    </p:spTree>
    <p:extLst>
      <p:ext uri="{BB962C8B-B14F-4D97-AF65-F5344CB8AC3E}">
        <p14:creationId xmlns:p14="http://schemas.microsoft.com/office/powerpoint/2010/main" val="19786202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761D-16E5-8A0B-09B5-EB1D96758CFE}"/>
              </a:ext>
            </a:extLst>
          </p:cNvPr>
          <p:cNvSpPr>
            <a:spLocks noGrp="1"/>
          </p:cNvSpPr>
          <p:nvPr>
            <p:ph type="title"/>
          </p:nvPr>
        </p:nvSpPr>
        <p:spPr/>
        <p:txBody>
          <a:bodyPr/>
          <a:lstStyle/>
          <a:p>
            <a:r>
              <a:rPr lang="en-US" dirty="0"/>
              <a:t>Citizen Visit</a:t>
            </a:r>
          </a:p>
        </p:txBody>
      </p:sp>
      <p:sp>
        <p:nvSpPr>
          <p:cNvPr id="3" name="Content Placeholder 2">
            <a:extLst>
              <a:ext uri="{FF2B5EF4-FFF2-40B4-BE49-F238E27FC236}">
                <a16:creationId xmlns:a16="http://schemas.microsoft.com/office/drawing/2014/main" id="{709B8B40-2DDA-479A-0413-4933817E8B14}"/>
              </a:ext>
            </a:extLst>
          </p:cNvPr>
          <p:cNvSpPr>
            <a:spLocks noGrp="1"/>
          </p:cNvSpPr>
          <p:nvPr>
            <p:ph sz="quarter" idx="12"/>
          </p:nvPr>
        </p:nvSpPr>
        <p:spPr>
          <a:xfrm>
            <a:off x="601133" y="1447800"/>
            <a:ext cx="10981267" cy="4181475"/>
          </a:xfrm>
        </p:spPr>
        <p:txBody>
          <a:bodyPr/>
          <a:lstStyle/>
          <a:p>
            <a:r>
              <a:rPr lang="en-US" b="1" dirty="0"/>
              <a:t>Before the meeting</a:t>
            </a:r>
          </a:p>
          <a:p>
            <a:pPr lvl="1"/>
            <a:r>
              <a:rPr lang="en-US" dirty="0"/>
              <a:t>Be prepared for questions</a:t>
            </a:r>
          </a:p>
          <a:p>
            <a:pPr lvl="1"/>
            <a:r>
              <a:rPr lang="en-US" dirty="0"/>
              <a:t>Be prepared for challenges</a:t>
            </a:r>
          </a:p>
          <a:p>
            <a:pPr lvl="2"/>
            <a:r>
              <a:rPr lang="en-US" dirty="0"/>
              <a:t>Anticipate the arguments of your opponents </a:t>
            </a:r>
          </a:p>
          <a:p>
            <a:pPr lvl="2"/>
            <a:r>
              <a:rPr lang="en-US" dirty="0"/>
              <a:t>Address opposition openly and without being defensive</a:t>
            </a:r>
          </a:p>
          <a:p>
            <a:pPr lvl="2"/>
            <a:r>
              <a:rPr lang="en-US" dirty="0"/>
              <a:t>Address opposing arguments early in discussion</a:t>
            </a:r>
          </a:p>
          <a:p>
            <a:pPr lvl="1"/>
            <a:r>
              <a:rPr lang="en-US" dirty="0"/>
              <a:t>If you are meeting as a group, designate one spokesperson</a:t>
            </a:r>
          </a:p>
          <a:p>
            <a:pPr lvl="2"/>
            <a:r>
              <a:rPr lang="en-US" dirty="0"/>
              <a:t>Have nametags for everyone in the group</a:t>
            </a:r>
          </a:p>
          <a:p>
            <a:endParaRPr lang="en-US" dirty="0"/>
          </a:p>
        </p:txBody>
      </p:sp>
    </p:spTree>
    <p:extLst>
      <p:ext uri="{BB962C8B-B14F-4D97-AF65-F5344CB8AC3E}">
        <p14:creationId xmlns:p14="http://schemas.microsoft.com/office/powerpoint/2010/main" val="26422728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761D-16E5-8A0B-09B5-EB1D96758CFE}"/>
              </a:ext>
            </a:extLst>
          </p:cNvPr>
          <p:cNvSpPr>
            <a:spLocks noGrp="1"/>
          </p:cNvSpPr>
          <p:nvPr>
            <p:ph type="title"/>
          </p:nvPr>
        </p:nvSpPr>
        <p:spPr/>
        <p:txBody>
          <a:bodyPr/>
          <a:lstStyle/>
          <a:p>
            <a:r>
              <a:rPr lang="en-US" dirty="0"/>
              <a:t>Citizen Visit</a:t>
            </a:r>
          </a:p>
        </p:txBody>
      </p:sp>
      <p:sp>
        <p:nvSpPr>
          <p:cNvPr id="3" name="Content Placeholder 2">
            <a:extLst>
              <a:ext uri="{FF2B5EF4-FFF2-40B4-BE49-F238E27FC236}">
                <a16:creationId xmlns:a16="http://schemas.microsoft.com/office/drawing/2014/main" id="{709B8B40-2DDA-479A-0413-4933817E8B14}"/>
              </a:ext>
            </a:extLst>
          </p:cNvPr>
          <p:cNvSpPr>
            <a:spLocks noGrp="1"/>
          </p:cNvSpPr>
          <p:nvPr>
            <p:ph sz="quarter" idx="12"/>
          </p:nvPr>
        </p:nvSpPr>
        <p:spPr>
          <a:xfrm>
            <a:off x="601133" y="1447800"/>
            <a:ext cx="10981267" cy="4913923"/>
          </a:xfrm>
        </p:spPr>
        <p:txBody>
          <a:bodyPr>
            <a:normAutofit fontScale="92500" lnSpcReduction="20000"/>
          </a:bodyPr>
          <a:lstStyle/>
          <a:p>
            <a:r>
              <a:rPr lang="en-US" b="1" dirty="0"/>
              <a:t>In the meeting</a:t>
            </a:r>
          </a:p>
          <a:p>
            <a:pPr lvl="1"/>
            <a:r>
              <a:rPr lang="en-US" dirty="0"/>
              <a:t>Present a clear message</a:t>
            </a:r>
          </a:p>
          <a:p>
            <a:pPr lvl="1"/>
            <a:r>
              <a:rPr lang="en-US" dirty="0"/>
              <a:t>Make your point with as few words as possible</a:t>
            </a:r>
          </a:p>
          <a:p>
            <a:pPr lvl="1"/>
            <a:r>
              <a:rPr lang="en-US" dirty="0"/>
              <a:t>Say exactly what you want the legislator to do</a:t>
            </a:r>
          </a:p>
          <a:p>
            <a:pPr lvl="1"/>
            <a:r>
              <a:rPr lang="en-US" dirty="0"/>
              <a:t>Use language pre-determined by your organization or your own prepared words (include your personal story)</a:t>
            </a:r>
          </a:p>
          <a:p>
            <a:pPr lvl="1"/>
            <a:r>
              <a:rPr lang="en-US" dirty="0"/>
              <a:t>If a question throws you off balance because you don’t know the answer</a:t>
            </a:r>
          </a:p>
          <a:p>
            <a:pPr lvl="2"/>
            <a:r>
              <a:rPr lang="en-US" dirty="0"/>
              <a:t>Say you don’t know the answer</a:t>
            </a:r>
          </a:p>
          <a:p>
            <a:pPr lvl="2"/>
            <a:r>
              <a:rPr lang="en-US" dirty="0"/>
              <a:t>Tell them you will research the matter and get back to them</a:t>
            </a:r>
          </a:p>
          <a:p>
            <a:pPr lvl="1"/>
            <a:r>
              <a:rPr lang="en-US" dirty="0"/>
              <a:t>Be a good listener</a:t>
            </a:r>
          </a:p>
          <a:p>
            <a:pPr lvl="2"/>
            <a:r>
              <a:rPr lang="en-US" dirty="0"/>
              <a:t>Give the staff or legislator an opportunity to express their view</a:t>
            </a:r>
          </a:p>
          <a:p>
            <a:endParaRPr lang="en-US" dirty="0"/>
          </a:p>
        </p:txBody>
      </p:sp>
    </p:spTree>
    <p:extLst>
      <p:ext uri="{BB962C8B-B14F-4D97-AF65-F5344CB8AC3E}">
        <p14:creationId xmlns:p14="http://schemas.microsoft.com/office/powerpoint/2010/main" val="16357767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94DE-B638-85AF-9066-65D1EE923430}"/>
              </a:ext>
            </a:extLst>
          </p:cNvPr>
          <p:cNvSpPr>
            <a:spLocks noGrp="1"/>
          </p:cNvSpPr>
          <p:nvPr>
            <p:ph type="title"/>
          </p:nvPr>
        </p:nvSpPr>
        <p:spPr/>
        <p:txBody>
          <a:bodyPr/>
          <a:lstStyle/>
          <a:p>
            <a:r>
              <a:rPr lang="en-US" dirty="0"/>
              <a:t>Citizen Visit </a:t>
            </a:r>
          </a:p>
        </p:txBody>
      </p:sp>
      <p:sp>
        <p:nvSpPr>
          <p:cNvPr id="3" name="Content Placeholder 2">
            <a:extLst>
              <a:ext uri="{FF2B5EF4-FFF2-40B4-BE49-F238E27FC236}">
                <a16:creationId xmlns:a16="http://schemas.microsoft.com/office/drawing/2014/main" id="{C694F562-22B6-D802-7554-ADDB46B38A11}"/>
              </a:ext>
            </a:extLst>
          </p:cNvPr>
          <p:cNvSpPr>
            <a:spLocks noGrp="1"/>
          </p:cNvSpPr>
          <p:nvPr>
            <p:ph sz="quarter" idx="12"/>
          </p:nvPr>
        </p:nvSpPr>
        <p:spPr>
          <a:xfrm>
            <a:off x="613835" y="1570892"/>
            <a:ext cx="10981267" cy="4515583"/>
          </a:xfrm>
        </p:spPr>
        <p:txBody>
          <a:bodyPr/>
          <a:lstStyle/>
          <a:p>
            <a:r>
              <a:rPr lang="en-US" b="1" dirty="0"/>
              <a:t>Concluding the meeting</a:t>
            </a:r>
          </a:p>
          <a:p>
            <a:pPr lvl="1"/>
            <a:r>
              <a:rPr lang="en-US" dirty="0"/>
              <a:t>Ask the legislator to take specific action</a:t>
            </a:r>
          </a:p>
          <a:p>
            <a:pPr lvl="2"/>
            <a:r>
              <a:rPr lang="en-US" dirty="0"/>
              <a:t>Include bill number if it regards a specific bill</a:t>
            </a:r>
          </a:p>
          <a:p>
            <a:pPr lvl="2"/>
            <a:r>
              <a:rPr lang="en-US" dirty="0"/>
              <a:t>One person should ask the “pin down” question</a:t>
            </a:r>
          </a:p>
          <a:p>
            <a:pPr lvl="1"/>
            <a:r>
              <a:rPr lang="en-US" dirty="0"/>
              <a:t>Thank legislator for taking time to listen to your point of view OR</a:t>
            </a:r>
          </a:p>
          <a:p>
            <a:pPr lvl="1"/>
            <a:r>
              <a:rPr lang="en-US" dirty="0"/>
              <a:t>Thank staff member for communicating your view to their boss</a:t>
            </a:r>
          </a:p>
          <a:p>
            <a:pPr lvl="2"/>
            <a:r>
              <a:rPr lang="en-US" dirty="0"/>
              <a:t>Ask for written reply if you want one</a:t>
            </a:r>
          </a:p>
          <a:p>
            <a:endParaRPr lang="en-US" dirty="0"/>
          </a:p>
        </p:txBody>
      </p:sp>
    </p:spTree>
    <p:extLst>
      <p:ext uri="{BB962C8B-B14F-4D97-AF65-F5344CB8AC3E}">
        <p14:creationId xmlns:p14="http://schemas.microsoft.com/office/powerpoint/2010/main" val="18552287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Georgia" pitchFamily="18" charset="0"/>
              </a:rPr>
              <a:t>Do’s of Advocacy</a:t>
            </a:r>
            <a:endParaRPr lang="en-US" dirty="0"/>
          </a:p>
        </p:txBody>
      </p:sp>
      <p:sp>
        <p:nvSpPr>
          <p:cNvPr id="3" name="Content Placeholder 2"/>
          <p:cNvSpPr>
            <a:spLocks noGrp="1"/>
          </p:cNvSpPr>
          <p:nvPr>
            <p:ph sz="quarter" idx="12"/>
          </p:nvPr>
        </p:nvSpPr>
        <p:spPr>
          <a:xfrm>
            <a:off x="705240" y="1395040"/>
            <a:ext cx="10603622" cy="4876800"/>
          </a:xfrm>
          <a:prstGeom prst="rect">
            <a:avLst/>
          </a:prstGeom>
        </p:spPr>
        <p:txBody>
          <a:bodyPr>
            <a:noAutofit/>
          </a:bodyPr>
          <a:lstStyle/>
          <a:p>
            <a:pPr marL="342900" lvl="1" indent="-342900">
              <a:spcBef>
                <a:spcPts val="0"/>
              </a:spcBef>
              <a:spcAft>
                <a:spcPts val="600"/>
              </a:spcAft>
              <a:buFont typeface="Arial" panose="020B0604020202020204" pitchFamily="34" charset="0"/>
              <a:buChar char="•"/>
            </a:pPr>
            <a:r>
              <a:rPr lang="en-US" sz="2000" dirty="0">
                <a:solidFill>
                  <a:schemeClr val="tx2"/>
                </a:solidFill>
                <a:latin typeface="Georgia" panose="02040502050405020303" pitchFamily="18" charset="0"/>
              </a:rPr>
              <a:t>Review logistics: When, where and with whom. </a:t>
            </a:r>
          </a:p>
          <a:p>
            <a:pPr marL="342900" lvl="1" indent="-342900">
              <a:spcBef>
                <a:spcPts val="0"/>
              </a:spcBef>
              <a:spcAft>
                <a:spcPts val="600"/>
              </a:spcAft>
              <a:buFont typeface="Arial" panose="020B0604020202020204" pitchFamily="34" charset="0"/>
              <a:buChar char="•"/>
            </a:pPr>
            <a:r>
              <a:rPr lang="en-US" sz="2000" dirty="0">
                <a:solidFill>
                  <a:schemeClr val="tx2"/>
                </a:solidFill>
                <a:latin typeface="Georgia" panose="02040502050405020303" pitchFamily="18" charset="0"/>
              </a:rPr>
              <a:t>Rehearse informally with your team.</a:t>
            </a:r>
          </a:p>
          <a:p>
            <a:pPr marL="342900" lvl="1" indent="-342900">
              <a:spcBef>
                <a:spcPts val="0"/>
              </a:spcBef>
              <a:spcAft>
                <a:spcPts val="600"/>
              </a:spcAft>
              <a:buFont typeface="Arial" panose="020B0604020202020204" pitchFamily="34" charset="0"/>
              <a:buChar char="•"/>
            </a:pPr>
            <a:r>
              <a:rPr lang="en-US" sz="2000" dirty="0">
                <a:solidFill>
                  <a:schemeClr val="tx2"/>
                </a:solidFill>
                <a:latin typeface="Georgia" panose="02040502050405020303" pitchFamily="18" charset="0"/>
              </a:rPr>
              <a:t>Be punctual, patient and flexible.</a:t>
            </a:r>
          </a:p>
          <a:p>
            <a:pPr marL="342900" lvl="1" indent="-342900">
              <a:spcBef>
                <a:spcPts val="0"/>
              </a:spcBef>
              <a:spcAft>
                <a:spcPts val="600"/>
              </a:spcAft>
              <a:buFont typeface="Arial" panose="020B0604020202020204" pitchFamily="34" charset="0"/>
              <a:buChar char="•"/>
            </a:pPr>
            <a:r>
              <a:rPr lang="en-US" sz="2000" dirty="0">
                <a:solidFill>
                  <a:schemeClr val="tx2"/>
                </a:solidFill>
                <a:latin typeface="Georgia" panose="02040502050405020303" pitchFamily="18" charset="0"/>
              </a:rPr>
              <a:t>Be prepared to provide additional information.</a:t>
            </a:r>
          </a:p>
          <a:p>
            <a:pPr marL="342900" lvl="1" indent="-342900">
              <a:spcBef>
                <a:spcPts val="0"/>
              </a:spcBef>
              <a:spcAft>
                <a:spcPts val="600"/>
              </a:spcAft>
              <a:buFont typeface="Arial" panose="020B0604020202020204" pitchFamily="34" charset="0"/>
              <a:buChar char="•"/>
            </a:pPr>
            <a:r>
              <a:rPr lang="en-US" sz="2000" dirty="0">
                <a:solidFill>
                  <a:schemeClr val="tx2"/>
                </a:solidFill>
                <a:latin typeface="Georgia" panose="02040502050405020303" pitchFamily="18" charset="0"/>
              </a:rPr>
              <a:t>Be clear about your priorities, manage expectations.</a:t>
            </a:r>
          </a:p>
          <a:p>
            <a:pPr marL="342900" lvl="1" indent="-342900">
              <a:spcBef>
                <a:spcPts val="0"/>
              </a:spcBef>
              <a:spcAft>
                <a:spcPts val="600"/>
              </a:spcAft>
              <a:buFont typeface="Arial" panose="020B0604020202020204" pitchFamily="34" charset="0"/>
              <a:buChar char="•"/>
            </a:pPr>
            <a:r>
              <a:rPr lang="en-US" sz="2000" dirty="0">
                <a:solidFill>
                  <a:schemeClr val="tx2"/>
                </a:solidFill>
                <a:latin typeface="Georgia" panose="02040502050405020303" pitchFamily="18" charset="0"/>
              </a:rPr>
              <a:t>If you are a registered voter in their district, say so.</a:t>
            </a:r>
          </a:p>
          <a:p>
            <a:pPr marL="342900" lvl="1" indent="-342900">
              <a:spcBef>
                <a:spcPts val="0"/>
              </a:spcBef>
              <a:spcAft>
                <a:spcPts val="600"/>
              </a:spcAft>
              <a:buFont typeface="Arial" panose="020B0604020202020204" pitchFamily="34" charset="0"/>
              <a:buChar char="•"/>
            </a:pPr>
            <a:r>
              <a:rPr lang="en-US" sz="2000" dirty="0">
                <a:solidFill>
                  <a:schemeClr val="tx2"/>
                </a:solidFill>
                <a:latin typeface="Georgia" panose="02040502050405020303" pitchFamily="18" charset="0"/>
              </a:rPr>
              <a:t>Hit only the highlights: know your message and organize yourself to cover a small number of key points.</a:t>
            </a:r>
          </a:p>
          <a:p>
            <a:pPr marL="342900" lvl="1" indent="-342900">
              <a:spcBef>
                <a:spcPts val="0"/>
              </a:spcBef>
              <a:spcAft>
                <a:spcPts val="600"/>
              </a:spcAft>
              <a:buFont typeface="Arial" panose="020B0604020202020204" pitchFamily="34" charset="0"/>
              <a:buChar char="•"/>
            </a:pPr>
            <a:r>
              <a:rPr lang="en-US" sz="2000" dirty="0">
                <a:solidFill>
                  <a:schemeClr val="tx2"/>
                </a:solidFill>
                <a:latin typeface="Georgia" panose="02040502050405020303" pitchFamily="18" charset="0"/>
              </a:rPr>
              <a:t>Be sensitive to their time.</a:t>
            </a:r>
          </a:p>
          <a:p>
            <a:pPr marL="342900" lvl="1" indent="-342900">
              <a:spcBef>
                <a:spcPts val="0"/>
              </a:spcBef>
              <a:spcAft>
                <a:spcPts val="600"/>
              </a:spcAft>
              <a:buFont typeface="Arial" panose="020B0604020202020204" pitchFamily="34" charset="0"/>
              <a:buChar char="•"/>
            </a:pPr>
            <a:r>
              <a:rPr lang="en-US" sz="2000" dirty="0">
                <a:solidFill>
                  <a:schemeClr val="tx2"/>
                </a:solidFill>
                <a:latin typeface="Georgia" panose="02040502050405020303" pitchFamily="18" charset="0"/>
              </a:rPr>
              <a:t>Share who you work with that the Member may recognize.</a:t>
            </a:r>
          </a:p>
          <a:p>
            <a:pPr marL="342900" lvl="1" indent="-342900">
              <a:spcBef>
                <a:spcPts val="0"/>
              </a:spcBef>
              <a:spcAft>
                <a:spcPts val="600"/>
              </a:spcAft>
              <a:buFont typeface="Arial" panose="020B0604020202020204" pitchFamily="34" charset="0"/>
              <a:buChar char="•"/>
            </a:pPr>
            <a:r>
              <a:rPr lang="en-US" sz="2000" dirty="0">
                <a:solidFill>
                  <a:schemeClr val="tx2"/>
                </a:solidFill>
                <a:latin typeface="Georgia" panose="02040502050405020303" pitchFamily="18" charset="0"/>
              </a:rPr>
              <a:t>Allow time for questions.</a:t>
            </a:r>
          </a:p>
          <a:p>
            <a:pPr marL="342900" lvl="1" indent="-342900">
              <a:spcBef>
                <a:spcPts val="0"/>
              </a:spcBef>
              <a:spcAft>
                <a:spcPts val="600"/>
              </a:spcAft>
              <a:buFont typeface="Arial" panose="020B0604020202020204" pitchFamily="34" charset="0"/>
              <a:buChar char="•"/>
            </a:pPr>
            <a:r>
              <a:rPr lang="en-US" sz="2000" dirty="0">
                <a:solidFill>
                  <a:schemeClr val="tx2"/>
                </a:solidFill>
                <a:latin typeface="Georgia" panose="02040502050405020303" pitchFamily="18" charset="0"/>
              </a:rPr>
              <a:t>Listen. What you hear is as important as what you say.</a:t>
            </a:r>
          </a:p>
        </p:txBody>
      </p:sp>
    </p:spTree>
    <p:extLst>
      <p:ext uri="{BB962C8B-B14F-4D97-AF65-F5344CB8AC3E}">
        <p14:creationId xmlns:p14="http://schemas.microsoft.com/office/powerpoint/2010/main" val="175045267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01" y="310298"/>
            <a:ext cx="10416976" cy="979604"/>
          </a:xfrm>
        </p:spPr>
        <p:txBody>
          <a:bodyPr>
            <a:normAutofit/>
          </a:bodyPr>
          <a:lstStyle/>
          <a:p>
            <a:r>
              <a:rPr lang="en-US" b="1" dirty="0" err="1">
                <a:latin typeface="Georgia" pitchFamily="18" charset="0"/>
              </a:rPr>
              <a:t>Dont’s</a:t>
            </a:r>
            <a:r>
              <a:rPr lang="en-US" b="1" dirty="0">
                <a:latin typeface="Georgia" pitchFamily="18" charset="0"/>
              </a:rPr>
              <a:t> of Advocacy</a:t>
            </a:r>
            <a:endParaRPr lang="en-US" dirty="0"/>
          </a:p>
        </p:txBody>
      </p:sp>
      <p:sp>
        <p:nvSpPr>
          <p:cNvPr id="3" name="Content Placeholder 2"/>
          <p:cNvSpPr>
            <a:spLocks noGrp="1"/>
          </p:cNvSpPr>
          <p:nvPr>
            <p:ph sz="quarter" idx="12"/>
          </p:nvPr>
        </p:nvSpPr>
        <p:spPr>
          <a:xfrm>
            <a:off x="610002" y="1289902"/>
            <a:ext cx="9789763" cy="5257800"/>
          </a:xfrm>
          <a:prstGeom prst="rect">
            <a:avLst/>
          </a:prstGeom>
        </p:spPr>
        <p:txBody>
          <a:bodyPr>
            <a:noAutofit/>
          </a:bodyPr>
          <a:lstStyle/>
          <a:p>
            <a:pPr marL="57150" lvl="1" indent="-342900">
              <a:spcBef>
                <a:spcPts val="0"/>
              </a:spcBef>
              <a:spcAft>
                <a:spcPts val="600"/>
              </a:spcAft>
              <a:buFont typeface="Arial" panose="020B0604020202020204" pitchFamily="34" charset="0"/>
              <a:buChar char="•"/>
            </a:pPr>
            <a:r>
              <a:rPr lang="en-US" sz="2400" dirty="0">
                <a:solidFill>
                  <a:schemeClr val="tx2">
                    <a:lumMod val="75000"/>
                  </a:schemeClr>
                </a:solidFill>
                <a:latin typeface="Georgia" panose="02040502050405020303" pitchFamily="18" charset="0"/>
              </a:rPr>
              <a:t>Show up late.</a:t>
            </a:r>
          </a:p>
          <a:p>
            <a:pPr marL="57150" lvl="1" indent="-342900">
              <a:spcBef>
                <a:spcPts val="0"/>
              </a:spcBef>
              <a:spcAft>
                <a:spcPts val="600"/>
              </a:spcAft>
              <a:buFont typeface="Arial" panose="020B0604020202020204" pitchFamily="34" charset="0"/>
              <a:buChar char="•"/>
            </a:pPr>
            <a:r>
              <a:rPr lang="en-US" sz="2400" dirty="0">
                <a:solidFill>
                  <a:schemeClr val="tx2">
                    <a:lumMod val="75000"/>
                  </a:schemeClr>
                </a:solidFill>
                <a:latin typeface="Georgia" panose="02040502050405020303" pitchFamily="18" charset="0"/>
              </a:rPr>
              <a:t>Forget your documents, business cards, etc. </a:t>
            </a:r>
          </a:p>
          <a:p>
            <a:pPr marL="57150" lvl="1" indent="-342900">
              <a:spcBef>
                <a:spcPts val="0"/>
              </a:spcBef>
              <a:spcAft>
                <a:spcPts val="600"/>
              </a:spcAft>
              <a:buFont typeface="Arial" panose="020B0604020202020204" pitchFamily="34" charset="0"/>
              <a:buChar char="•"/>
            </a:pPr>
            <a:r>
              <a:rPr lang="en-US" sz="2400" dirty="0">
                <a:solidFill>
                  <a:schemeClr val="tx2">
                    <a:lumMod val="75000"/>
                  </a:schemeClr>
                </a:solidFill>
                <a:latin typeface="Georgia" panose="02040502050405020303" pitchFamily="18" charset="0"/>
              </a:rPr>
              <a:t>Spend too much time on the introductions.</a:t>
            </a:r>
          </a:p>
          <a:p>
            <a:pPr marL="57150" lvl="1" indent="-342900">
              <a:spcBef>
                <a:spcPts val="0"/>
              </a:spcBef>
              <a:spcAft>
                <a:spcPts val="600"/>
              </a:spcAft>
              <a:buFont typeface="Arial" panose="020B0604020202020204" pitchFamily="34" charset="0"/>
              <a:buChar char="•"/>
            </a:pPr>
            <a:r>
              <a:rPr lang="en-US" sz="2400" dirty="0">
                <a:solidFill>
                  <a:schemeClr val="tx2">
                    <a:lumMod val="75000"/>
                  </a:schemeClr>
                </a:solidFill>
                <a:latin typeface="Georgia" panose="02040502050405020303" pitchFamily="18" charset="0"/>
              </a:rPr>
              <a:t>Be dishonest or provide unverified statistics/information.</a:t>
            </a:r>
          </a:p>
          <a:p>
            <a:pPr marL="57150" lvl="1" indent="-342900">
              <a:spcBef>
                <a:spcPts val="0"/>
              </a:spcBef>
              <a:spcAft>
                <a:spcPts val="600"/>
              </a:spcAft>
              <a:buFont typeface="Arial" panose="020B0604020202020204" pitchFamily="34" charset="0"/>
              <a:buChar char="•"/>
            </a:pPr>
            <a:r>
              <a:rPr lang="en-US" sz="2400" dirty="0">
                <a:solidFill>
                  <a:schemeClr val="tx2">
                    <a:lumMod val="75000"/>
                  </a:schemeClr>
                </a:solidFill>
                <a:latin typeface="Georgia" panose="02040502050405020303" pitchFamily="18" charset="0"/>
              </a:rPr>
              <a:t>Make up an answer that you are unsure of.  Tell them you will get back to them after the meeting. </a:t>
            </a:r>
          </a:p>
          <a:p>
            <a:pPr marL="57150" lvl="1" indent="-342900">
              <a:spcBef>
                <a:spcPts val="0"/>
              </a:spcBef>
              <a:spcAft>
                <a:spcPts val="600"/>
              </a:spcAft>
              <a:buFont typeface="Arial" panose="020B0604020202020204" pitchFamily="34" charset="0"/>
              <a:buChar char="•"/>
            </a:pPr>
            <a:r>
              <a:rPr lang="en-US" sz="2400" dirty="0">
                <a:solidFill>
                  <a:schemeClr val="tx2">
                    <a:lumMod val="75000"/>
                  </a:schemeClr>
                </a:solidFill>
                <a:latin typeface="Georgia" panose="02040502050405020303" pitchFamily="18" charset="0"/>
              </a:rPr>
              <a:t>Provide a long, comprehensive and in-depth speech about the issue.</a:t>
            </a:r>
          </a:p>
          <a:p>
            <a:pPr marL="57150" lvl="1" indent="-342900">
              <a:spcBef>
                <a:spcPts val="0"/>
              </a:spcBef>
              <a:spcAft>
                <a:spcPts val="600"/>
              </a:spcAft>
              <a:buFont typeface="Arial" panose="020B0604020202020204" pitchFamily="34" charset="0"/>
              <a:buChar char="•"/>
            </a:pPr>
            <a:r>
              <a:rPr lang="en-US" sz="2400" dirty="0">
                <a:solidFill>
                  <a:schemeClr val="tx2">
                    <a:lumMod val="75000"/>
                  </a:schemeClr>
                </a:solidFill>
                <a:latin typeface="Georgia" panose="02040502050405020303" pitchFamily="18" charset="0"/>
              </a:rPr>
              <a:t>Jump around from issue to issue.</a:t>
            </a:r>
          </a:p>
          <a:p>
            <a:pPr marL="57150" lvl="1" indent="-342900">
              <a:spcBef>
                <a:spcPts val="0"/>
              </a:spcBef>
              <a:spcAft>
                <a:spcPts val="600"/>
              </a:spcAft>
              <a:buFont typeface="Arial" panose="020B0604020202020204" pitchFamily="34" charset="0"/>
              <a:buChar char="•"/>
            </a:pPr>
            <a:r>
              <a:rPr lang="en-US" sz="2400" dirty="0">
                <a:solidFill>
                  <a:schemeClr val="tx2">
                    <a:lumMod val="75000"/>
                  </a:schemeClr>
                </a:solidFill>
                <a:latin typeface="Georgia" panose="02040502050405020303" pitchFamily="18" charset="0"/>
              </a:rPr>
              <a:t>Use acronyms or jargon.</a:t>
            </a:r>
          </a:p>
          <a:p>
            <a:pPr marL="57150" lvl="1" indent="-342900">
              <a:spcBef>
                <a:spcPts val="0"/>
              </a:spcBef>
              <a:spcAft>
                <a:spcPts val="600"/>
              </a:spcAft>
              <a:buFont typeface="Arial" panose="020B0604020202020204" pitchFamily="34" charset="0"/>
              <a:buChar char="•"/>
            </a:pPr>
            <a:r>
              <a:rPr lang="en-US" sz="2400" dirty="0">
                <a:solidFill>
                  <a:schemeClr val="tx2">
                    <a:lumMod val="75000"/>
                  </a:schemeClr>
                </a:solidFill>
                <a:latin typeface="Georgia" panose="02040502050405020303" pitchFamily="18" charset="0"/>
              </a:rPr>
              <a:t>Tell someone they are wrong.</a:t>
            </a:r>
          </a:p>
          <a:p>
            <a:pPr marL="57150" lvl="1" indent="-342900">
              <a:spcBef>
                <a:spcPts val="0"/>
              </a:spcBef>
              <a:spcAft>
                <a:spcPts val="600"/>
              </a:spcAft>
              <a:buFont typeface="Arial" panose="020B0604020202020204" pitchFamily="34" charset="0"/>
              <a:buChar char="•"/>
            </a:pPr>
            <a:r>
              <a:rPr lang="en-US" sz="2400" dirty="0">
                <a:solidFill>
                  <a:schemeClr val="tx2">
                    <a:lumMod val="75000"/>
                  </a:schemeClr>
                </a:solidFill>
                <a:latin typeface="Georgia" panose="02040502050405020303" pitchFamily="18" charset="0"/>
              </a:rPr>
              <a:t>Forget to send a follow-up email!</a:t>
            </a:r>
          </a:p>
        </p:txBody>
      </p:sp>
    </p:spTree>
    <p:extLst>
      <p:ext uri="{BB962C8B-B14F-4D97-AF65-F5344CB8AC3E}">
        <p14:creationId xmlns:p14="http://schemas.microsoft.com/office/powerpoint/2010/main" val="10041216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5C1E-DDF6-E16E-1B1C-050DE48542D9}"/>
              </a:ext>
            </a:extLst>
          </p:cNvPr>
          <p:cNvSpPr>
            <a:spLocks noGrp="1"/>
          </p:cNvSpPr>
          <p:nvPr>
            <p:ph type="title"/>
          </p:nvPr>
        </p:nvSpPr>
        <p:spPr/>
        <p:txBody>
          <a:bodyPr/>
          <a:lstStyle/>
          <a:p>
            <a:r>
              <a:rPr lang="en-US" dirty="0"/>
              <a:t>Iowa State Election Results 2022</a:t>
            </a:r>
          </a:p>
        </p:txBody>
      </p:sp>
      <p:sp>
        <p:nvSpPr>
          <p:cNvPr id="3" name="Content Placeholder 2">
            <a:extLst>
              <a:ext uri="{FF2B5EF4-FFF2-40B4-BE49-F238E27FC236}">
                <a16:creationId xmlns:a16="http://schemas.microsoft.com/office/drawing/2014/main" id="{8A053DC5-BA6A-4E4B-251E-3328066CAC87}"/>
              </a:ext>
            </a:extLst>
          </p:cNvPr>
          <p:cNvSpPr>
            <a:spLocks noGrp="1"/>
          </p:cNvSpPr>
          <p:nvPr>
            <p:ph sz="half" idx="1"/>
          </p:nvPr>
        </p:nvSpPr>
        <p:spPr>
          <a:xfrm>
            <a:off x="609600" y="1447800"/>
            <a:ext cx="5384800" cy="5105399"/>
          </a:xfrm>
        </p:spPr>
        <p:txBody>
          <a:bodyPr>
            <a:normAutofit/>
          </a:bodyPr>
          <a:lstStyle/>
          <a:p>
            <a:pPr marL="0" indent="0">
              <a:buNone/>
            </a:pPr>
            <a:r>
              <a:rPr lang="en-US" u="sng" dirty="0"/>
              <a:t>Key Takeaways</a:t>
            </a:r>
          </a:p>
          <a:p>
            <a:pPr marL="0" indent="0">
              <a:buNone/>
            </a:pPr>
            <a:endParaRPr lang="en-US" dirty="0"/>
          </a:p>
          <a:p>
            <a:pPr>
              <a:spcBef>
                <a:spcPts val="0"/>
              </a:spcBef>
              <a:buClr>
                <a:srgbClr val="1F4E79"/>
              </a:buClr>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Iowa Republicans maintain control of the state legislature</a:t>
            </a:r>
          </a:p>
          <a:p>
            <a:pPr>
              <a:spcBef>
                <a:spcPts val="0"/>
              </a:spcBef>
              <a:buClr>
                <a:srgbClr val="1F4E79"/>
              </a:buClr>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All of Iowa's four Congressional seats are now held by Republicans </a:t>
            </a:r>
          </a:p>
          <a:p>
            <a:pPr>
              <a:spcBef>
                <a:spcPts val="0"/>
              </a:spcBef>
              <a:buClr>
                <a:srgbClr val="1F4E79"/>
              </a:buClr>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Kim Reynolds cruises to victory in her second term as Governor winning by a margin of 19%</a:t>
            </a:r>
          </a:p>
          <a:p>
            <a:pPr>
              <a:spcBef>
                <a:spcPts val="0"/>
              </a:spcBef>
              <a:buClr>
                <a:srgbClr val="1F4E79"/>
              </a:buClr>
              <a:buFont typeface="Wingdings" panose="05000000000000000000" pitchFamily="2" charset="2"/>
              <a:buChar char=""/>
            </a:pPr>
            <a:r>
              <a:rPr lang="en-US" sz="2200" dirty="0">
                <a:effectLst/>
                <a:latin typeface="Calibri" panose="020F0502020204030204" pitchFamily="34" charset="0"/>
                <a:ea typeface="Times New Roman" panose="02020603050405020304" pitchFamily="18" charset="0"/>
                <a:cs typeface="Times New Roman" panose="02020603050405020304" pitchFamily="18" charset="0"/>
              </a:rPr>
              <a:t>The longest serving Attorney General and State Treasurer in the country lost both of their reelection bids to their Republican challenger</a:t>
            </a:r>
          </a:p>
          <a:p>
            <a:pPr lvl="1" indent="-342900">
              <a:spcBef>
                <a:spcPts val="0"/>
              </a:spcBef>
              <a:buClr>
                <a:srgbClr val="1F4E79"/>
              </a:buClr>
              <a:buFont typeface="Wingdings" panose="05000000000000000000" pitchFamily="2"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spcBef>
                <a:spcPts val="0"/>
              </a:spcBef>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5" name="Content Placeholder 4">
            <a:extLst>
              <a:ext uri="{FF2B5EF4-FFF2-40B4-BE49-F238E27FC236}">
                <a16:creationId xmlns:a16="http://schemas.microsoft.com/office/drawing/2014/main" id="{F83067D1-9615-A83D-8783-675E122F24C0}"/>
              </a:ext>
            </a:extLst>
          </p:cNvPr>
          <p:cNvPicPr>
            <a:picLocks noGrp="1" noChangeAspect="1"/>
          </p:cNvPicPr>
          <p:nvPr>
            <p:ph sz="half" idx="2"/>
          </p:nvPr>
        </p:nvPicPr>
        <p:blipFill>
          <a:blip r:embed="rId2"/>
          <a:stretch>
            <a:fillRect/>
          </a:stretch>
        </p:blipFill>
        <p:spPr>
          <a:xfrm>
            <a:off x="6309111" y="1967627"/>
            <a:ext cx="2143125" cy="2143125"/>
          </a:xfrm>
          <a:prstGeom prst="rect">
            <a:avLst/>
          </a:prstGeom>
        </p:spPr>
      </p:pic>
      <p:pic>
        <p:nvPicPr>
          <p:cNvPr id="6" name="Picture 5">
            <a:extLst>
              <a:ext uri="{FF2B5EF4-FFF2-40B4-BE49-F238E27FC236}">
                <a16:creationId xmlns:a16="http://schemas.microsoft.com/office/drawing/2014/main" id="{237C8508-0709-0BEE-BE40-D85A48CBD6BE}"/>
              </a:ext>
            </a:extLst>
          </p:cNvPr>
          <p:cNvPicPr>
            <a:picLocks noChangeAspect="1"/>
          </p:cNvPicPr>
          <p:nvPr/>
        </p:nvPicPr>
        <p:blipFill>
          <a:blip r:embed="rId3"/>
          <a:stretch>
            <a:fillRect/>
          </a:stretch>
        </p:blipFill>
        <p:spPr>
          <a:xfrm>
            <a:off x="9700532" y="1967627"/>
            <a:ext cx="2143125" cy="2143125"/>
          </a:xfrm>
          <a:prstGeom prst="rect">
            <a:avLst/>
          </a:prstGeom>
        </p:spPr>
      </p:pic>
      <p:sp>
        <p:nvSpPr>
          <p:cNvPr id="7" name="TextBox 6">
            <a:extLst>
              <a:ext uri="{FF2B5EF4-FFF2-40B4-BE49-F238E27FC236}">
                <a16:creationId xmlns:a16="http://schemas.microsoft.com/office/drawing/2014/main" id="{A2D9EB64-E16F-0040-8290-F863681C5FFA}"/>
              </a:ext>
            </a:extLst>
          </p:cNvPr>
          <p:cNvSpPr txBox="1"/>
          <p:nvPr/>
        </p:nvSpPr>
        <p:spPr>
          <a:xfrm>
            <a:off x="8929396" y="2854523"/>
            <a:ext cx="478272" cy="369332"/>
          </a:xfrm>
          <a:prstGeom prst="rect">
            <a:avLst/>
          </a:prstGeom>
          <a:noFill/>
        </p:spPr>
        <p:txBody>
          <a:bodyPr wrap="none" rtlCol="0">
            <a:spAutoFit/>
          </a:bodyPr>
          <a:lstStyle/>
          <a:p>
            <a:r>
              <a:rPr lang="en-US" dirty="0"/>
              <a:t>VS.</a:t>
            </a:r>
          </a:p>
        </p:txBody>
      </p:sp>
      <p:sp>
        <p:nvSpPr>
          <p:cNvPr id="9" name="TextBox 8">
            <a:extLst>
              <a:ext uri="{FF2B5EF4-FFF2-40B4-BE49-F238E27FC236}">
                <a16:creationId xmlns:a16="http://schemas.microsoft.com/office/drawing/2014/main" id="{54603A7F-8445-40FE-7133-942329E6CFB1}"/>
              </a:ext>
            </a:extLst>
          </p:cNvPr>
          <p:cNvSpPr txBox="1"/>
          <p:nvPr/>
        </p:nvSpPr>
        <p:spPr>
          <a:xfrm>
            <a:off x="7884645" y="4251429"/>
            <a:ext cx="3046046" cy="923330"/>
          </a:xfrm>
          <a:prstGeom prst="rect">
            <a:avLst/>
          </a:prstGeom>
          <a:noFill/>
        </p:spPr>
        <p:txBody>
          <a:bodyPr wrap="square">
            <a:spAutoFit/>
          </a:bodyPr>
          <a:lstStyle/>
          <a:p>
            <a:pPr marL="0" marR="0" indent="0" algn="ctr">
              <a:spcBef>
                <a:spcPts val="0"/>
              </a:spcBef>
              <a:spcAft>
                <a:spcPts val="0"/>
              </a:spcAft>
              <a:buNone/>
            </a:pPr>
            <a:r>
              <a:rPr lang="en-US" sz="1800" b="1" u="sng" kern="1400" spc="100" dirty="0">
                <a:solidFill>
                  <a:srgbClr val="003A62"/>
                </a:solidFill>
                <a:effectLst/>
                <a:latin typeface="Trajan Pro"/>
                <a:ea typeface="Times New Roman" panose="02020603050405020304" pitchFamily="18" charset="0"/>
                <a:cs typeface="Times New Roman" panose="02020603050405020304" pitchFamily="18" charset="0"/>
              </a:rPr>
              <a:t>Iowa Senate Composition  </a:t>
            </a:r>
          </a:p>
          <a:p>
            <a:pPr marL="400050" lvl="1" algn="ctr">
              <a:spcBef>
                <a:spcPts val="0"/>
              </a:spcBef>
            </a:pP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34 Republicans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gn="ctr">
              <a:spcBef>
                <a:spcPts val="0"/>
              </a:spcBef>
            </a:pPr>
            <a:r>
              <a:rPr lang="en-US" sz="1800" b="1"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16 Democrats </a:t>
            </a:r>
          </a:p>
        </p:txBody>
      </p:sp>
      <p:sp>
        <p:nvSpPr>
          <p:cNvPr id="13" name="TextBox 12">
            <a:extLst>
              <a:ext uri="{FF2B5EF4-FFF2-40B4-BE49-F238E27FC236}">
                <a16:creationId xmlns:a16="http://schemas.microsoft.com/office/drawing/2014/main" id="{0B659150-6D4C-B054-3A3F-3C25ADF519B7}"/>
              </a:ext>
            </a:extLst>
          </p:cNvPr>
          <p:cNvSpPr txBox="1"/>
          <p:nvPr/>
        </p:nvSpPr>
        <p:spPr>
          <a:xfrm>
            <a:off x="7942385" y="5279003"/>
            <a:ext cx="3046046" cy="923330"/>
          </a:xfrm>
          <a:prstGeom prst="rect">
            <a:avLst/>
          </a:prstGeom>
          <a:noFill/>
        </p:spPr>
        <p:txBody>
          <a:bodyPr wrap="square">
            <a:spAutoFit/>
          </a:bodyPr>
          <a:lstStyle/>
          <a:p>
            <a:pPr marL="0" marR="0" indent="0" algn="ctr">
              <a:spcBef>
                <a:spcPts val="0"/>
              </a:spcBef>
              <a:spcAft>
                <a:spcPts val="0"/>
              </a:spcAft>
              <a:buNone/>
            </a:pPr>
            <a:r>
              <a:rPr lang="en-US" sz="1800" b="1" u="sng" kern="1400" spc="100" dirty="0">
                <a:solidFill>
                  <a:srgbClr val="003A62"/>
                </a:solidFill>
                <a:effectLst/>
                <a:latin typeface="Trajan Pro"/>
                <a:ea typeface="Times New Roman" panose="02020603050405020304" pitchFamily="18" charset="0"/>
                <a:cs typeface="Times New Roman" panose="02020603050405020304" pitchFamily="18" charset="0"/>
              </a:rPr>
              <a:t>Iowa House Composition  </a:t>
            </a:r>
          </a:p>
          <a:p>
            <a:pPr marL="0" marR="0" algn="ctr">
              <a:spcBef>
                <a:spcPts val="0"/>
              </a:spcBef>
              <a:spcAft>
                <a:spcPts val="0"/>
              </a:spcAft>
            </a:pPr>
            <a:r>
              <a:rPr lang="en-US"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64 Republicans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solidFill>
                  <a:srgbClr val="4472C4"/>
                </a:solidFill>
                <a:effectLst/>
                <a:latin typeface="Calibri" panose="020F0502020204030204" pitchFamily="34" charset="0"/>
                <a:ea typeface="Times New Roman" panose="02020603050405020304" pitchFamily="18" charset="0"/>
                <a:cs typeface="Calibri" panose="020F0502020204030204" pitchFamily="34" charset="0"/>
              </a:rPr>
              <a:t>36 Democrats </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840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E36603E-3E61-40A7-A993-732568E4664A}"/>
              </a:ext>
            </a:extLst>
          </p:cNvPr>
          <p:cNvSpPr txBox="1">
            <a:spLocks/>
          </p:cNvSpPr>
          <p:nvPr/>
        </p:nvSpPr>
        <p:spPr>
          <a:xfrm>
            <a:off x="626192" y="379917"/>
            <a:ext cx="10939615" cy="57698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b="1" spc="300" dirty="0">
                <a:solidFill>
                  <a:srgbClr val="003A62"/>
                </a:solidFill>
              </a:rPr>
              <a:t>2023 Legislative Calendar</a:t>
            </a:r>
            <a:endParaRPr lang="en-US" spc="300" dirty="0">
              <a:solidFill>
                <a:srgbClr val="003A62"/>
              </a:solidFill>
            </a:endParaRPr>
          </a:p>
        </p:txBody>
      </p:sp>
      <p:cxnSp>
        <p:nvCxnSpPr>
          <p:cNvPr id="7" name="Straight Connector 6">
            <a:extLst>
              <a:ext uri="{FF2B5EF4-FFF2-40B4-BE49-F238E27FC236}">
                <a16:creationId xmlns:a16="http://schemas.microsoft.com/office/drawing/2014/main" id="{7B7C6A76-4226-44FA-B82C-0B97F2741321}"/>
              </a:ext>
            </a:extLst>
          </p:cNvPr>
          <p:cNvCxnSpPr>
            <a:cxnSpLocks/>
          </p:cNvCxnSpPr>
          <p:nvPr/>
        </p:nvCxnSpPr>
        <p:spPr>
          <a:xfrm>
            <a:off x="3272589" y="1072585"/>
            <a:ext cx="5650030" cy="0"/>
          </a:xfrm>
          <a:prstGeom prst="line">
            <a:avLst/>
          </a:prstGeom>
          <a:ln w="76200">
            <a:solidFill>
              <a:srgbClr val="003A62"/>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7389A8F-FD6D-B984-883E-13ECA4E0AE1B}"/>
              </a:ext>
            </a:extLst>
          </p:cNvPr>
          <p:cNvSpPr>
            <a:spLocks noGrp="1"/>
          </p:cNvSpPr>
          <p:nvPr>
            <p:ph idx="1"/>
          </p:nvPr>
        </p:nvSpPr>
        <p:spPr/>
        <p:txBody>
          <a:bodyPr>
            <a:normAutofit fontScale="77500" lnSpcReduction="20000"/>
          </a:bodyPr>
          <a:lstStyle/>
          <a:p>
            <a:r>
              <a:rPr lang="en-US" dirty="0"/>
              <a:t>Advocacy Webinar 1/4/2023</a:t>
            </a:r>
          </a:p>
          <a:p>
            <a:pPr marL="0" indent="0">
              <a:buNone/>
            </a:pPr>
            <a:endParaRPr lang="en-US" dirty="0"/>
          </a:p>
          <a:p>
            <a:r>
              <a:rPr lang="en-US" dirty="0"/>
              <a:t>First day of session- January 9</a:t>
            </a:r>
            <a:r>
              <a:rPr lang="en-US" baseline="30000" dirty="0"/>
              <a:t>th</a:t>
            </a:r>
            <a:r>
              <a:rPr lang="en-US" dirty="0"/>
              <a:t> </a:t>
            </a:r>
          </a:p>
          <a:p>
            <a:pPr marL="0" indent="0">
              <a:buNone/>
            </a:pPr>
            <a:endParaRPr lang="en-US" dirty="0"/>
          </a:p>
          <a:p>
            <a:r>
              <a:rPr lang="en-US" dirty="0" err="1"/>
              <a:t>iTIP</a:t>
            </a:r>
            <a:r>
              <a:rPr lang="en-US" dirty="0"/>
              <a:t> Legislative Reception- January 17</a:t>
            </a:r>
            <a:r>
              <a:rPr lang="en-US" baseline="30000" dirty="0"/>
              <a:t>th</a:t>
            </a:r>
            <a:r>
              <a:rPr lang="en-US" dirty="0"/>
              <a:t> </a:t>
            </a:r>
          </a:p>
          <a:p>
            <a:endParaRPr lang="en-US" dirty="0"/>
          </a:p>
          <a:p>
            <a:r>
              <a:rPr lang="en-US" dirty="0"/>
              <a:t>First funnel – March 3</a:t>
            </a:r>
            <a:r>
              <a:rPr lang="en-US" baseline="30000" dirty="0"/>
              <a:t>rd</a:t>
            </a:r>
            <a:r>
              <a:rPr lang="en-US" dirty="0"/>
              <a:t> (Friday of the 8</a:t>
            </a:r>
            <a:r>
              <a:rPr lang="en-US" baseline="30000" dirty="0"/>
              <a:t>th</a:t>
            </a:r>
            <a:r>
              <a:rPr lang="en-US" dirty="0"/>
              <a:t> week)</a:t>
            </a:r>
          </a:p>
          <a:p>
            <a:endParaRPr lang="en-US" dirty="0"/>
          </a:p>
          <a:p>
            <a:r>
              <a:rPr lang="en-US" dirty="0"/>
              <a:t>Second Funnel- March 31</a:t>
            </a:r>
            <a:r>
              <a:rPr lang="en-US" baseline="30000" dirty="0"/>
              <a:t>st </a:t>
            </a:r>
            <a:r>
              <a:rPr lang="en-US" dirty="0"/>
              <a:t>(Friday of the 12</a:t>
            </a:r>
            <a:r>
              <a:rPr lang="en-US" baseline="30000" dirty="0"/>
              <a:t>th</a:t>
            </a:r>
            <a:r>
              <a:rPr lang="en-US" dirty="0"/>
              <a:t> week)</a:t>
            </a:r>
          </a:p>
          <a:p>
            <a:endParaRPr lang="en-US" dirty="0"/>
          </a:p>
          <a:p>
            <a:r>
              <a:rPr lang="en-US" dirty="0"/>
              <a:t>Last day of session- April 28</a:t>
            </a:r>
            <a:r>
              <a:rPr lang="en-US" baseline="30000" dirty="0"/>
              <a:t>th</a:t>
            </a:r>
            <a:r>
              <a:rPr lang="en-US" dirty="0"/>
              <a:t>  (110 day per diem)</a:t>
            </a:r>
          </a:p>
        </p:txBody>
      </p:sp>
    </p:spTree>
    <p:extLst>
      <p:ext uri="{BB962C8B-B14F-4D97-AF65-F5344CB8AC3E}">
        <p14:creationId xmlns:p14="http://schemas.microsoft.com/office/powerpoint/2010/main" val="1175362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A232002-F090-CDA1-62C9-43FA6650CA2E}"/>
              </a:ext>
            </a:extLst>
          </p:cNvPr>
          <p:cNvPicPr>
            <a:picLocks noGrp="1" noChangeAspect="1"/>
          </p:cNvPicPr>
          <p:nvPr>
            <p:ph idx="1"/>
          </p:nvPr>
        </p:nvPicPr>
        <p:blipFill rotWithShape="1">
          <a:blip r:embed="rId2"/>
          <a:srcRect t="20714" b="22244"/>
          <a:stretch/>
        </p:blipFill>
        <p:spPr>
          <a:xfrm>
            <a:off x="609600" y="1415561"/>
            <a:ext cx="10972800" cy="4475285"/>
          </a:xfrm>
          <a:prstGeom prst="rect">
            <a:avLst/>
          </a:prstGeom>
          <a:noFill/>
        </p:spPr>
      </p:pic>
    </p:spTree>
    <p:extLst>
      <p:ext uri="{BB962C8B-B14F-4D97-AF65-F5344CB8AC3E}">
        <p14:creationId xmlns:p14="http://schemas.microsoft.com/office/powerpoint/2010/main" val="408376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a:latin typeface="Georgia" panose="02040502050405020303" pitchFamily="18" charset="0"/>
              </a:rPr>
              <a:t>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279" y="1266573"/>
            <a:ext cx="8525854" cy="5101887"/>
          </a:xfrm>
          <a:prstGeom prst="rect">
            <a:avLst/>
          </a:prstGeom>
        </p:spPr>
      </p:pic>
    </p:spTree>
    <p:extLst>
      <p:ext uri="{BB962C8B-B14F-4D97-AF65-F5344CB8AC3E}">
        <p14:creationId xmlns:p14="http://schemas.microsoft.com/office/powerpoint/2010/main" val="63779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2023 Legislative Breakdown:</a:t>
            </a:r>
            <a:br>
              <a:rPr lang="en-US" dirty="0"/>
            </a:br>
            <a:r>
              <a:rPr lang="en-US" dirty="0">
                <a:latin typeface="Georgia" panose="02040502050405020303" pitchFamily="18" charset="0"/>
              </a:rPr>
              <a:t>The Iowa Legislature</a:t>
            </a:r>
          </a:p>
        </p:txBody>
      </p:sp>
      <p:graphicFrame>
        <p:nvGraphicFramePr>
          <p:cNvPr id="4" name="Content Placeholder 3">
            <a:extLst>
              <a:ext uri="{FF2B5EF4-FFF2-40B4-BE49-F238E27FC236}">
                <a16:creationId xmlns:a16="http://schemas.microsoft.com/office/drawing/2014/main" id="{840A6861-EB33-427D-9376-699D280FA96D}"/>
              </a:ext>
            </a:extLst>
          </p:cNvPr>
          <p:cNvGraphicFramePr>
            <a:graphicFrameLocks noGrp="1"/>
          </p:cNvGraphicFramePr>
          <p:nvPr>
            <p:ph sz="half" idx="1"/>
            <p:extLst>
              <p:ext uri="{D42A27DB-BD31-4B8C-83A1-F6EECF244321}">
                <p14:modId xmlns:p14="http://schemas.microsoft.com/office/powerpoint/2010/main" val="619474832"/>
              </p:ext>
            </p:extLst>
          </p:nvPr>
        </p:nvGraphicFramePr>
        <p:xfrm>
          <a:off x="609600" y="1600201"/>
          <a:ext cx="5384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p:cNvPicPr>
            <a:picLocks noGrp="1" noChangeAspect="1"/>
          </p:cNvPicPr>
          <p:nvPr>
            <p:ph sz="half" idx="2"/>
          </p:nvPr>
        </p:nvPicPr>
        <p:blipFill>
          <a:blip r:embed="rId7"/>
          <a:stretch>
            <a:fillRect/>
          </a:stretch>
        </p:blipFill>
        <p:spPr>
          <a:xfrm>
            <a:off x="6218238" y="2166476"/>
            <a:ext cx="4937125" cy="3382299"/>
          </a:xfrm>
          <a:prstGeom prst="rect">
            <a:avLst/>
          </a:prstGeom>
        </p:spPr>
      </p:pic>
    </p:spTree>
    <p:extLst>
      <p:ext uri="{BB962C8B-B14F-4D97-AF65-F5344CB8AC3E}">
        <p14:creationId xmlns:p14="http://schemas.microsoft.com/office/powerpoint/2010/main" val="364921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F5C90-703C-576B-EC58-BF8487CBC5D5}"/>
              </a:ext>
            </a:extLst>
          </p:cNvPr>
          <p:cNvSpPr>
            <a:spLocks noGrp="1"/>
          </p:cNvSpPr>
          <p:nvPr>
            <p:ph idx="1"/>
          </p:nvPr>
        </p:nvSpPr>
        <p:spPr>
          <a:xfrm>
            <a:off x="609600" y="1324602"/>
            <a:ext cx="10972800" cy="5136015"/>
          </a:xfrm>
        </p:spPr>
        <p:txBody>
          <a:bodyPr numCol="2">
            <a:normAutofit fontScale="92500" lnSpcReduction="20000"/>
          </a:bodyPr>
          <a:lstStyle/>
          <a:p>
            <a:r>
              <a:rPr lang="en-US" sz="2400" dirty="0">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Chairs</a:t>
            </a:r>
            <a:r>
              <a:rPr lang="en-US" sz="2400" dirty="0">
                <a:latin typeface="Times New Roman" panose="02020603050405020304" pitchFamily="18" charset="0"/>
                <a:cs typeface="Times New Roman" panose="02020603050405020304" pitchFamily="18" charset="0"/>
              </a:rPr>
              <a:t>: </a:t>
            </a:r>
          </a:p>
          <a:p>
            <a:pPr lvl="1"/>
            <a:r>
              <a:rPr lang="en-US" sz="1900" dirty="0">
                <a:latin typeface="Times New Roman" panose="02020603050405020304" pitchFamily="18" charset="0"/>
                <a:cs typeface="Times New Roman" panose="02020603050405020304" pitchFamily="18" charset="0"/>
              </a:rPr>
              <a:t>Senate</a:t>
            </a:r>
            <a:r>
              <a:rPr lang="en-US" sz="2000" dirty="0">
                <a:latin typeface="Times New Roman" panose="02020603050405020304" pitchFamily="18" charset="0"/>
                <a:cs typeface="Times New Roman" panose="02020603050405020304" pitchFamily="18" charset="0"/>
              </a:rPr>
              <a:t>:</a:t>
            </a:r>
          </a:p>
          <a:p>
            <a:pPr lvl="2"/>
            <a:r>
              <a:rPr lang="en-US" sz="1500" dirty="0">
                <a:latin typeface="Times New Roman" panose="02020603050405020304" pitchFamily="18" charset="0"/>
                <a:cs typeface="Times New Roman" panose="02020603050405020304" pitchFamily="18" charset="0"/>
              </a:rPr>
              <a:t>Agriculture – Sen. Dawn Driscoll (R-Williamsburg) </a:t>
            </a:r>
          </a:p>
          <a:p>
            <a:pPr lvl="2"/>
            <a:r>
              <a:rPr lang="en-US" sz="1500" dirty="0">
                <a:latin typeface="Times New Roman" panose="02020603050405020304" pitchFamily="18" charset="0"/>
                <a:cs typeface="Times New Roman" panose="02020603050405020304" pitchFamily="18" charset="0"/>
              </a:rPr>
              <a:t>Appropriations – Sen. Tim </a:t>
            </a:r>
            <a:r>
              <a:rPr lang="en-US" sz="1500" dirty="0" err="1">
                <a:latin typeface="Times New Roman" panose="02020603050405020304" pitchFamily="18" charset="0"/>
                <a:cs typeface="Times New Roman" panose="02020603050405020304" pitchFamily="18" charset="0"/>
              </a:rPr>
              <a:t>Kraayenbrink</a:t>
            </a:r>
            <a:r>
              <a:rPr lang="en-US" sz="1500" dirty="0">
                <a:latin typeface="Times New Roman" panose="02020603050405020304" pitchFamily="18" charset="0"/>
                <a:cs typeface="Times New Roman" panose="02020603050405020304" pitchFamily="18" charset="0"/>
              </a:rPr>
              <a:t> (R-Ft. Dodge) </a:t>
            </a:r>
          </a:p>
          <a:p>
            <a:pPr lvl="2"/>
            <a:r>
              <a:rPr lang="en-US" sz="1500" dirty="0">
                <a:latin typeface="Times New Roman" panose="02020603050405020304" pitchFamily="18" charset="0"/>
                <a:cs typeface="Times New Roman" panose="02020603050405020304" pitchFamily="18" charset="0"/>
              </a:rPr>
              <a:t>Commerce – Sen. Waylon Brown (R-Osage)  </a:t>
            </a:r>
          </a:p>
          <a:p>
            <a:pPr lvl="2"/>
            <a:r>
              <a:rPr lang="en-US" sz="1500" dirty="0">
                <a:latin typeface="Times New Roman" panose="02020603050405020304" pitchFamily="18" charset="0"/>
                <a:cs typeface="Times New Roman" panose="02020603050405020304" pitchFamily="18" charset="0"/>
              </a:rPr>
              <a:t>Education – Sen. Ken Rozenboom (R-Pella)</a:t>
            </a:r>
          </a:p>
          <a:p>
            <a:pPr lvl="2"/>
            <a:r>
              <a:rPr lang="en-US" sz="1500" dirty="0">
                <a:latin typeface="Times New Roman" panose="02020603050405020304" pitchFamily="18" charset="0"/>
                <a:cs typeface="Times New Roman" panose="02020603050405020304" pitchFamily="18" charset="0"/>
              </a:rPr>
              <a:t>Ethics – Sen. Tom Shipley (R-Nodaway) </a:t>
            </a:r>
          </a:p>
          <a:p>
            <a:pPr lvl="2"/>
            <a:r>
              <a:rPr lang="en-US" sz="1500" dirty="0">
                <a:latin typeface="Times New Roman" panose="02020603050405020304" pitchFamily="18" charset="0"/>
                <a:cs typeface="Times New Roman" panose="02020603050405020304" pitchFamily="18" charset="0"/>
              </a:rPr>
              <a:t>Government Oversight – Sen. Amy Sinclair (R-Allerton)</a:t>
            </a:r>
          </a:p>
          <a:p>
            <a:pPr lvl="2"/>
            <a:r>
              <a:rPr lang="en-US" sz="1500" dirty="0">
                <a:latin typeface="Times New Roman" panose="02020603050405020304" pitchFamily="18" charset="0"/>
                <a:cs typeface="Times New Roman" panose="02020603050405020304" pitchFamily="18" charset="0"/>
              </a:rPr>
              <a:t>Health and Human Services – Sen. Jeff </a:t>
            </a:r>
            <a:r>
              <a:rPr lang="en-US" sz="1500" dirty="0" err="1">
                <a:latin typeface="Times New Roman" panose="02020603050405020304" pitchFamily="18" charset="0"/>
                <a:cs typeface="Times New Roman" panose="02020603050405020304" pitchFamily="18" charset="0"/>
              </a:rPr>
              <a:t>Edler</a:t>
            </a:r>
            <a:r>
              <a:rPr lang="en-US" sz="1500" dirty="0">
                <a:latin typeface="Times New Roman" panose="02020603050405020304" pitchFamily="18" charset="0"/>
                <a:cs typeface="Times New Roman" panose="02020603050405020304" pitchFamily="18" charset="0"/>
              </a:rPr>
              <a:t> (R-State Center)</a:t>
            </a:r>
          </a:p>
          <a:p>
            <a:pPr lvl="3"/>
            <a:r>
              <a:rPr lang="en-US" sz="1100" dirty="0">
                <a:latin typeface="Times New Roman" panose="02020603050405020304" pitchFamily="18" charset="0"/>
                <a:cs typeface="Times New Roman" panose="02020603050405020304" pitchFamily="18" charset="0"/>
              </a:rPr>
              <a:t>Human Resources has been renamed Health and Human Services</a:t>
            </a:r>
          </a:p>
          <a:p>
            <a:pPr lvl="2"/>
            <a:r>
              <a:rPr lang="en-US" sz="1500" dirty="0">
                <a:latin typeface="Times New Roman" panose="02020603050405020304" pitchFamily="18" charset="0"/>
                <a:cs typeface="Times New Roman" panose="02020603050405020304" pitchFamily="18" charset="0"/>
              </a:rPr>
              <a:t>Judiciary – Sen. Brad </a:t>
            </a:r>
            <a:r>
              <a:rPr lang="en-US" sz="1500" dirty="0" err="1">
                <a:latin typeface="Times New Roman" panose="02020603050405020304" pitchFamily="18" charset="0"/>
                <a:cs typeface="Times New Roman" panose="02020603050405020304" pitchFamily="18" charset="0"/>
              </a:rPr>
              <a:t>Zaun</a:t>
            </a:r>
            <a:r>
              <a:rPr lang="en-US" sz="1500" dirty="0">
                <a:latin typeface="Times New Roman" panose="02020603050405020304" pitchFamily="18" charset="0"/>
                <a:cs typeface="Times New Roman" panose="02020603050405020304" pitchFamily="18" charset="0"/>
              </a:rPr>
              <a:t> (R-Urbandale)</a:t>
            </a:r>
          </a:p>
          <a:p>
            <a:pPr lvl="2"/>
            <a:r>
              <a:rPr lang="en-US" sz="1500" dirty="0">
                <a:latin typeface="Times New Roman" panose="02020603050405020304" pitchFamily="18" charset="0"/>
                <a:cs typeface="Times New Roman" panose="02020603050405020304" pitchFamily="18" charset="0"/>
              </a:rPr>
              <a:t>Natural Resources and Environment – Sen. Annette Sweeney (R-Alden)</a:t>
            </a:r>
          </a:p>
          <a:p>
            <a:pPr lvl="2"/>
            <a:r>
              <a:rPr lang="en-US" sz="1500" dirty="0">
                <a:latin typeface="Times New Roman" panose="02020603050405020304" pitchFamily="18" charset="0"/>
                <a:cs typeface="Times New Roman" panose="02020603050405020304" pitchFamily="18" charset="0"/>
              </a:rPr>
              <a:t>Rules and Administration – Sen. Jack Whitver (R-Ankeny)</a:t>
            </a:r>
          </a:p>
          <a:p>
            <a:pPr lvl="2"/>
            <a:r>
              <a:rPr lang="en-US" sz="1500" dirty="0">
                <a:latin typeface="Times New Roman" panose="02020603050405020304" pitchFamily="18" charset="0"/>
                <a:cs typeface="Times New Roman" panose="02020603050405020304" pitchFamily="18" charset="0"/>
              </a:rPr>
              <a:t>State Government – Sen. Jason Schultz (R-Schleswig)</a:t>
            </a:r>
          </a:p>
          <a:p>
            <a:pPr lvl="2"/>
            <a:r>
              <a:rPr lang="en-US" sz="1500" dirty="0">
                <a:latin typeface="Times New Roman" panose="02020603050405020304" pitchFamily="18" charset="0"/>
                <a:cs typeface="Times New Roman" panose="02020603050405020304" pitchFamily="18" charset="0"/>
              </a:rPr>
              <a:t>Technology – Sen, Chris Cournoyer (R-LeClaire)</a:t>
            </a:r>
          </a:p>
          <a:p>
            <a:pPr lvl="3"/>
            <a:r>
              <a:rPr lang="en-US" sz="1100" dirty="0">
                <a:latin typeface="Times New Roman" panose="02020603050405020304" pitchFamily="18" charset="0"/>
                <a:cs typeface="Times New Roman" panose="02020603050405020304" pitchFamily="18" charset="0"/>
              </a:rPr>
              <a:t>The Technology Committee will focus on information technology, telecommunications, cybersecurity, and other related policies</a:t>
            </a:r>
          </a:p>
          <a:p>
            <a:pPr lvl="2"/>
            <a:r>
              <a:rPr lang="en-US" sz="1500" dirty="0">
                <a:latin typeface="Times New Roman" panose="02020603050405020304" pitchFamily="18" charset="0"/>
                <a:cs typeface="Times New Roman" panose="02020603050405020304" pitchFamily="18" charset="0"/>
              </a:rPr>
              <a:t>Transportation – Sen. Mike </a:t>
            </a:r>
            <a:r>
              <a:rPr lang="en-US" sz="1500" dirty="0" err="1">
                <a:latin typeface="Times New Roman" panose="02020603050405020304" pitchFamily="18" charset="0"/>
                <a:cs typeface="Times New Roman" panose="02020603050405020304" pitchFamily="18" charset="0"/>
              </a:rPr>
              <a:t>Klimesh</a:t>
            </a:r>
            <a:r>
              <a:rPr lang="en-US" sz="1500" dirty="0">
                <a:latin typeface="Times New Roman" panose="02020603050405020304" pitchFamily="18" charset="0"/>
                <a:cs typeface="Times New Roman" panose="02020603050405020304" pitchFamily="18" charset="0"/>
              </a:rPr>
              <a:t> (R-Spillville)</a:t>
            </a:r>
          </a:p>
          <a:p>
            <a:pPr lvl="2"/>
            <a:r>
              <a:rPr lang="en-US" sz="1500" dirty="0">
                <a:latin typeface="Times New Roman" panose="02020603050405020304" pitchFamily="18" charset="0"/>
                <a:cs typeface="Times New Roman" panose="02020603050405020304" pitchFamily="18" charset="0"/>
              </a:rPr>
              <a:t>Veterans Affairs – Sen. Jeff Reichman (R-Montrose)</a:t>
            </a:r>
          </a:p>
          <a:p>
            <a:pPr lvl="2"/>
            <a:r>
              <a:rPr lang="en-US" sz="1500" dirty="0">
                <a:latin typeface="Times New Roman" panose="02020603050405020304" pitchFamily="18" charset="0"/>
                <a:cs typeface="Times New Roman" panose="02020603050405020304" pitchFamily="18" charset="0"/>
              </a:rPr>
              <a:t>Ways and Means – Sen. Dan Dawson (R-Council Bluffs)</a:t>
            </a:r>
          </a:p>
          <a:p>
            <a:pPr lvl="2"/>
            <a:r>
              <a:rPr lang="en-US" sz="1500" dirty="0">
                <a:latin typeface="Times New Roman" panose="02020603050405020304" pitchFamily="18" charset="0"/>
                <a:cs typeface="Times New Roman" panose="02020603050405020304" pitchFamily="18" charset="0"/>
              </a:rPr>
              <a:t>Workforce</a:t>
            </a:r>
            <a:r>
              <a:rPr lang="en-US" sz="1500" i="1"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Sen. Adrian Dickey (R-Packwood) </a:t>
            </a:r>
          </a:p>
          <a:p>
            <a:pPr lvl="3"/>
            <a:r>
              <a:rPr lang="en-US" sz="1100" dirty="0">
                <a:latin typeface="Times New Roman" panose="02020603050405020304" pitchFamily="18" charset="0"/>
                <a:cs typeface="Times New Roman" panose="02020603050405020304" pitchFamily="18" charset="0"/>
              </a:rPr>
              <a:t>The Labor Committee has been renamed the Workforce Committee</a:t>
            </a:r>
          </a:p>
          <a:p>
            <a:pPr marL="914400" lvl="2" indent="0">
              <a:buNone/>
            </a:pPr>
            <a:endParaRPr lang="en-US" sz="1500" dirty="0">
              <a:latin typeface="Times New Roman" panose="02020603050405020304" pitchFamily="18" charset="0"/>
              <a:cs typeface="Times New Roman" panose="02020603050405020304" pitchFamily="18" charset="0"/>
            </a:endParaRPr>
          </a:p>
          <a:p>
            <a:pPr lvl="1"/>
            <a:r>
              <a:rPr lang="en-US" sz="1900" dirty="0">
                <a:latin typeface="Times New Roman" panose="02020603050405020304" pitchFamily="18" charset="0"/>
                <a:cs typeface="Times New Roman" panose="02020603050405020304" pitchFamily="18" charset="0"/>
              </a:rPr>
              <a:t>Appropriations: </a:t>
            </a:r>
          </a:p>
          <a:p>
            <a:pPr lvl="2"/>
            <a:r>
              <a:rPr lang="en-US" sz="1500" dirty="0">
                <a:latin typeface="Times New Roman" panose="02020603050405020304" pitchFamily="18" charset="0"/>
                <a:cs typeface="Times New Roman" panose="02020603050405020304" pitchFamily="18" charset="0"/>
              </a:rPr>
              <a:t>Administration and Regulation – Sen  Dave Rowley (R-Spirit Lake)</a:t>
            </a:r>
          </a:p>
          <a:p>
            <a:pPr lvl="2"/>
            <a:r>
              <a:rPr lang="en-US" sz="1500" dirty="0">
                <a:latin typeface="Times New Roman" panose="02020603050405020304" pitchFamily="18" charset="0"/>
                <a:cs typeface="Times New Roman" panose="02020603050405020304" pitchFamily="18" charset="0"/>
              </a:rPr>
              <a:t>Agriculture and Natural Resources – Sen. Dan </a:t>
            </a:r>
            <a:r>
              <a:rPr lang="en-US" sz="1500" dirty="0" err="1">
                <a:latin typeface="Times New Roman" panose="02020603050405020304" pitchFamily="18" charset="0"/>
                <a:cs typeface="Times New Roman" panose="02020603050405020304" pitchFamily="18" charset="0"/>
              </a:rPr>
              <a:t>Zumbach</a:t>
            </a:r>
            <a:r>
              <a:rPr lang="en-US" sz="1500" dirty="0">
                <a:latin typeface="Times New Roman" panose="02020603050405020304" pitchFamily="18" charset="0"/>
                <a:cs typeface="Times New Roman" panose="02020603050405020304" pitchFamily="18" charset="0"/>
              </a:rPr>
              <a:t> (R-Ryan)</a:t>
            </a:r>
          </a:p>
          <a:p>
            <a:pPr lvl="2"/>
            <a:r>
              <a:rPr lang="en-US" sz="1500" dirty="0">
                <a:latin typeface="Times New Roman" panose="02020603050405020304" pitchFamily="18" charset="0"/>
                <a:cs typeface="Times New Roman" panose="02020603050405020304" pitchFamily="18" charset="0"/>
              </a:rPr>
              <a:t>Economic Development – Senator Lofgren (R-Muscatine) </a:t>
            </a:r>
          </a:p>
          <a:p>
            <a:pPr lvl="2"/>
            <a:r>
              <a:rPr lang="en-US" sz="1500" dirty="0">
                <a:latin typeface="Times New Roman" panose="02020603050405020304" pitchFamily="18" charset="0"/>
                <a:cs typeface="Times New Roman" panose="02020603050405020304" pitchFamily="18" charset="0"/>
              </a:rPr>
              <a:t>Education – Sen. Jeff Taylor (R-Sioux Center)</a:t>
            </a:r>
          </a:p>
          <a:p>
            <a:pPr lvl="2"/>
            <a:r>
              <a:rPr lang="en-US" sz="1500" dirty="0">
                <a:latin typeface="Times New Roman" panose="02020603050405020304" pitchFamily="18" charset="0"/>
                <a:cs typeface="Times New Roman" panose="02020603050405020304" pitchFamily="18" charset="0"/>
              </a:rPr>
              <a:t>Health and Human Services – Sen. Mark Costello (R-Imogene)</a:t>
            </a:r>
          </a:p>
          <a:p>
            <a:pPr lvl="2"/>
            <a:r>
              <a:rPr lang="en-US" sz="1500" dirty="0">
                <a:latin typeface="Times New Roman" panose="02020603050405020304" pitchFamily="18" charset="0"/>
                <a:cs typeface="Times New Roman" panose="02020603050405020304" pitchFamily="18" charset="0"/>
              </a:rPr>
              <a:t>Justice Systems – Sen. Julian Garrett (R-Indianola)</a:t>
            </a:r>
          </a:p>
          <a:p>
            <a:pPr lvl="2"/>
            <a:r>
              <a:rPr lang="en-US" sz="1500" dirty="0">
                <a:latin typeface="Times New Roman" panose="02020603050405020304" pitchFamily="18" charset="0"/>
                <a:cs typeface="Times New Roman" panose="02020603050405020304" pitchFamily="18" charset="0"/>
              </a:rPr>
              <a:t>Transportation, Infrastructure and Capitals – Sen. Carrie Koelker (R-Dyersville) </a:t>
            </a:r>
          </a:p>
          <a:p>
            <a:pPr marL="914400" lvl="2" indent="0">
              <a:buNone/>
            </a:pPr>
            <a:endParaRPr lang="en-US" sz="1500" dirty="0">
              <a:latin typeface="Times New Roman" panose="02020603050405020304" pitchFamily="18" charset="0"/>
              <a:cs typeface="Times New Roman" panose="02020603050405020304" pitchFamily="18" charset="0"/>
            </a:endParaRPr>
          </a:p>
          <a:p>
            <a:pPr lvl="1"/>
            <a:r>
              <a:rPr lang="en-US" sz="1900" dirty="0">
                <a:latin typeface="Times New Roman" panose="02020603050405020304" pitchFamily="18" charset="0"/>
                <a:cs typeface="Times New Roman" panose="02020603050405020304" pitchFamily="18" charset="0"/>
              </a:rPr>
              <a:t>Other Committee Chair Assignments:</a:t>
            </a:r>
          </a:p>
          <a:p>
            <a:pPr lvl="2"/>
            <a:r>
              <a:rPr lang="en-US" sz="1500" dirty="0">
                <a:latin typeface="Times New Roman" panose="02020603050405020304" pitchFamily="18" charset="0"/>
                <a:cs typeface="Times New Roman" panose="02020603050405020304" pitchFamily="18" charset="0"/>
              </a:rPr>
              <a:t>Administrative Rules Review – Sen. Mike </a:t>
            </a:r>
            <a:r>
              <a:rPr lang="en-US" sz="1500" dirty="0" err="1">
                <a:latin typeface="Times New Roman" panose="02020603050405020304" pitchFamily="18" charset="0"/>
                <a:cs typeface="Times New Roman" panose="02020603050405020304" pitchFamily="18" charset="0"/>
              </a:rPr>
              <a:t>Klimesh</a:t>
            </a:r>
            <a:r>
              <a:rPr lang="en-US" sz="1500" dirty="0">
                <a:latin typeface="Times New Roman" panose="02020603050405020304" pitchFamily="18" charset="0"/>
                <a:cs typeface="Times New Roman" panose="02020603050405020304" pitchFamily="18" charset="0"/>
              </a:rPr>
              <a:t>, vice chair</a:t>
            </a:r>
          </a:p>
          <a:p>
            <a:pPr lvl="2"/>
            <a:r>
              <a:rPr lang="en-US" sz="1500" dirty="0">
                <a:latin typeface="Times New Roman" panose="02020603050405020304" pitchFamily="18" charset="0"/>
                <a:cs typeface="Times New Roman" panose="02020603050405020304" pitchFamily="18" charset="0"/>
              </a:rPr>
              <a:t>International Relations – Sen. Annette Sweeney, vice chair</a:t>
            </a:r>
          </a:p>
          <a:p>
            <a:pPr lvl="2"/>
            <a:r>
              <a:rPr lang="en-US" sz="1500" dirty="0">
                <a:latin typeface="Times New Roman" panose="02020603050405020304" pitchFamily="18" charset="0"/>
                <a:cs typeface="Times New Roman" panose="02020603050405020304" pitchFamily="18" charset="0"/>
              </a:rPr>
              <a:t>Public Retirement Systems – Senator </a:t>
            </a:r>
            <a:r>
              <a:rPr lang="en-US" sz="1500" dirty="0" err="1">
                <a:latin typeface="Times New Roman" panose="02020603050405020304" pitchFamily="18" charset="0"/>
                <a:cs typeface="Times New Roman" panose="02020603050405020304" pitchFamily="18" charset="0"/>
              </a:rPr>
              <a:t>Kraayenbrink</a:t>
            </a:r>
            <a:r>
              <a:rPr lang="en-US" sz="1500">
                <a:latin typeface="Times New Roman" panose="02020603050405020304" pitchFamily="18" charset="0"/>
                <a:cs typeface="Times New Roman" panose="02020603050405020304" pitchFamily="18" charset="0"/>
              </a:rPr>
              <a:t>, co-chair </a:t>
            </a:r>
            <a:endParaRPr lang="en-US" sz="15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marL="914400" lvl="2" indent="0">
              <a:buNone/>
            </a:pPr>
            <a:endParaRPr lang="en-US" sz="1600" dirty="0">
              <a:latin typeface="Times New Roman" panose="02020603050405020304" pitchFamily="18" charset="0"/>
              <a:cs typeface="Times New Roman" panose="02020603050405020304" pitchFamily="18" charset="0"/>
            </a:endParaRPr>
          </a:p>
          <a:p>
            <a:pPr lvl="2"/>
            <a:endParaRPr lang="en-US" sz="16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8027CE44-EAFE-3334-4CF5-D1CB59E3E5BB}"/>
              </a:ext>
            </a:extLst>
          </p:cNvPr>
          <p:cNvSpPr>
            <a:spLocks noGrp="1"/>
          </p:cNvSpPr>
          <p:nvPr>
            <p:ph type="title"/>
          </p:nvPr>
        </p:nvSpPr>
        <p:spPr>
          <a:xfrm>
            <a:off x="609600" y="304800"/>
            <a:ext cx="10972800" cy="1143000"/>
          </a:xfrm>
        </p:spPr>
        <p:txBody>
          <a:bodyPr>
            <a:normAutofit fontScale="90000"/>
          </a:bodyPr>
          <a:lstStyle/>
          <a:p>
            <a:r>
              <a:rPr lang="en-US" b="1" spc="300" dirty="0">
                <a:solidFill>
                  <a:srgbClr val="003A62"/>
                </a:solidFill>
                <a:cs typeface="Arial" panose="020B0604020202020204" pitchFamily="34" charset="0"/>
              </a:rPr>
              <a:t>2023 General Assembly</a:t>
            </a:r>
            <a:br>
              <a:rPr lang="en-US" spc="300" dirty="0">
                <a:solidFill>
                  <a:srgbClr val="003A62"/>
                </a:solidFill>
              </a:rPr>
            </a:br>
            <a:endParaRPr lang="en-US" dirty="0"/>
          </a:p>
        </p:txBody>
      </p:sp>
      <p:cxnSp>
        <p:nvCxnSpPr>
          <p:cNvPr id="5" name="Straight Connector 4">
            <a:extLst>
              <a:ext uri="{FF2B5EF4-FFF2-40B4-BE49-F238E27FC236}">
                <a16:creationId xmlns:a16="http://schemas.microsoft.com/office/drawing/2014/main" id="{647CC065-E7BB-3058-A36E-5354C1D344E8}"/>
              </a:ext>
            </a:extLst>
          </p:cNvPr>
          <p:cNvCxnSpPr>
            <a:cxnSpLocks/>
          </p:cNvCxnSpPr>
          <p:nvPr/>
        </p:nvCxnSpPr>
        <p:spPr>
          <a:xfrm>
            <a:off x="1222408" y="1082210"/>
            <a:ext cx="9673390" cy="0"/>
          </a:xfrm>
          <a:prstGeom prst="line">
            <a:avLst/>
          </a:prstGeom>
          <a:ln w="76200">
            <a:solidFill>
              <a:srgbClr val="003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55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2885-26D5-5505-DBE3-239CC6390413}"/>
              </a:ext>
            </a:extLst>
          </p:cNvPr>
          <p:cNvSpPr>
            <a:spLocks noGrp="1"/>
          </p:cNvSpPr>
          <p:nvPr>
            <p:ph type="title"/>
          </p:nvPr>
        </p:nvSpPr>
        <p:spPr>
          <a:xfrm>
            <a:off x="609600" y="620994"/>
            <a:ext cx="10972800" cy="583963"/>
          </a:xfrm>
        </p:spPr>
        <p:txBody>
          <a:bodyPr>
            <a:normAutofit fontScale="90000"/>
          </a:bodyPr>
          <a:lstStyle/>
          <a:p>
            <a:r>
              <a:rPr lang="en-US" b="1" spc="300" dirty="0">
                <a:solidFill>
                  <a:srgbClr val="003A62"/>
                </a:solidFill>
                <a:cs typeface="Arial" panose="020B0604020202020204" pitchFamily="34" charset="0"/>
              </a:rPr>
              <a:t>2023 General Assembly</a:t>
            </a:r>
            <a:br>
              <a:rPr lang="en-US" spc="300" dirty="0">
                <a:solidFill>
                  <a:srgbClr val="003A62"/>
                </a:solidFill>
              </a:rPr>
            </a:br>
            <a:endParaRPr lang="en-US" dirty="0"/>
          </a:p>
        </p:txBody>
      </p:sp>
      <p:sp>
        <p:nvSpPr>
          <p:cNvPr id="3" name="Content Placeholder 2">
            <a:extLst>
              <a:ext uri="{FF2B5EF4-FFF2-40B4-BE49-F238E27FC236}">
                <a16:creationId xmlns:a16="http://schemas.microsoft.com/office/drawing/2014/main" id="{CF305300-709F-ACE5-4CBD-5584C163300D}"/>
              </a:ext>
            </a:extLst>
          </p:cNvPr>
          <p:cNvSpPr>
            <a:spLocks noGrp="1"/>
          </p:cNvSpPr>
          <p:nvPr>
            <p:ph idx="1"/>
          </p:nvPr>
        </p:nvSpPr>
        <p:spPr>
          <a:xfrm>
            <a:off x="444381" y="1273323"/>
            <a:ext cx="11306086" cy="5281301"/>
          </a:xfrm>
        </p:spPr>
        <p:txBody>
          <a:bodyPr numCol="2">
            <a:normAutofit lnSpcReduction="10000"/>
          </a:bodyPr>
          <a:lstStyle/>
          <a:p>
            <a:pPr>
              <a:spcBef>
                <a:spcPts val="0"/>
              </a:spcBef>
            </a:pPr>
            <a:r>
              <a:rPr lang="en-US" sz="2200" dirty="0">
                <a:latin typeface="Times New Roman" panose="02020603050405020304" pitchFamily="18" charset="0"/>
                <a:cs typeface="Times New Roman" panose="02020603050405020304" pitchFamily="18" charset="0"/>
              </a:rPr>
              <a:t>New Chairs: </a:t>
            </a:r>
          </a:p>
          <a:p>
            <a:pPr lvl="1">
              <a:spcBef>
                <a:spcPts val="0"/>
              </a:spcBef>
            </a:pPr>
            <a:r>
              <a:rPr lang="en-US" sz="1800" dirty="0">
                <a:latin typeface="Times New Roman" panose="02020603050405020304" pitchFamily="18" charset="0"/>
                <a:cs typeface="Times New Roman" panose="02020603050405020304" pitchFamily="18" charset="0"/>
              </a:rPr>
              <a:t>House: </a:t>
            </a:r>
          </a:p>
          <a:p>
            <a:pPr lvl="2"/>
            <a:r>
              <a:rPr lang="en-US" sz="1400" dirty="0">
                <a:latin typeface="Times New Roman" panose="02020603050405020304" pitchFamily="18" charset="0"/>
                <a:cs typeface="Times New Roman" panose="02020603050405020304" pitchFamily="18" charset="0"/>
              </a:rPr>
              <a:t>Admin and Rules –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Rep. Megan Jones (R-Sioux Rapids) </a:t>
            </a:r>
          </a:p>
          <a:p>
            <a:pPr lvl="2"/>
            <a:r>
              <a:rPr lang="en-US" sz="1400" dirty="0">
                <a:latin typeface="Times New Roman" panose="02020603050405020304" pitchFamily="18" charset="0"/>
                <a:cs typeface="Times New Roman" panose="02020603050405020304" pitchFamily="18" charset="0"/>
              </a:rPr>
              <a:t>Appropriations – Rep. Gary Mohr (R-Bettendorf) </a:t>
            </a:r>
          </a:p>
          <a:p>
            <a:pPr lvl="2"/>
            <a:r>
              <a:rPr lang="en-US" sz="1400" dirty="0">
                <a:latin typeface="Times New Roman" panose="02020603050405020304" pitchFamily="18" charset="0"/>
                <a:cs typeface="Times New Roman" panose="02020603050405020304" pitchFamily="18" charset="0"/>
              </a:rPr>
              <a:t>Commerce -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Rep. Shannon Lundgren (R-Peosta)</a:t>
            </a:r>
          </a:p>
          <a:p>
            <a:pPr lvl="2"/>
            <a:r>
              <a:rPr lang="en-US" sz="1400" dirty="0">
                <a:latin typeface="Times New Roman" panose="02020603050405020304" pitchFamily="18" charset="0"/>
                <a:cs typeface="Times New Roman" panose="02020603050405020304" pitchFamily="18" charset="0"/>
              </a:rPr>
              <a:t>Economic Growth -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Rep. Ray Sorensen (R-Greenfield) </a:t>
            </a:r>
            <a:endParaRPr lang="en-US" sz="1400" dirty="0">
              <a:latin typeface="Times New Roman" panose="02020603050405020304" pitchFamily="18" charset="0"/>
              <a:cs typeface="Times New Roman" panose="02020603050405020304" pitchFamily="18" charset="0"/>
            </a:endParaRPr>
          </a:p>
          <a:p>
            <a:pPr lvl="2"/>
            <a:r>
              <a:rPr lang="en-US" sz="1400" dirty="0">
                <a:latin typeface="Times New Roman" panose="02020603050405020304" pitchFamily="18" charset="0"/>
                <a:cs typeface="Times New Roman" panose="02020603050405020304" pitchFamily="18" charset="0"/>
              </a:rPr>
              <a:t>State Government – Rep. Jane Bloomingdale (R- Northwood) </a:t>
            </a:r>
          </a:p>
          <a:p>
            <a:pPr lvl="2"/>
            <a:r>
              <a:rPr lang="en-US" sz="1400" dirty="0">
                <a:latin typeface="Times New Roman" panose="02020603050405020304" pitchFamily="18" charset="0"/>
                <a:cs typeface="Times New Roman" panose="02020603050405020304" pitchFamily="18" charset="0"/>
              </a:rPr>
              <a:t>Agriculture – Rep. Mike Sexton (R-Sioux Rapids) </a:t>
            </a:r>
          </a:p>
          <a:p>
            <a:pPr lvl="2"/>
            <a:r>
              <a:rPr lang="en-US" sz="1400" dirty="0">
                <a:latin typeface="Times New Roman" panose="02020603050405020304" pitchFamily="18" charset="0"/>
                <a:cs typeface="Times New Roman" panose="02020603050405020304" pitchFamily="18" charset="0"/>
              </a:rPr>
              <a:t>Education – Rep. Skylar Wheeler (R-Hull) </a:t>
            </a:r>
          </a:p>
          <a:p>
            <a:pPr lvl="2"/>
            <a:r>
              <a:rPr lang="en-US" sz="1400" dirty="0">
                <a:latin typeface="Times New Roman" panose="02020603050405020304" pitchFamily="18" charset="0"/>
                <a:cs typeface="Times New Roman" panose="02020603050405020304" pitchFamily="18" charset="0"/>
              </a:rPr>
              <a:t>Education Reform -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Rep. Pat Grassley (R-New Hartford) </a:t>
            </a:r>
          </a:p>
          <a:p>
            <a:pPr lvl="3"/>
            <a:r>
              <a:rPr lang="en-US" sz="1000" dirty="0">
                <a:latin typeface="Times New Roman" panose="02020603050405020304" pitchFamily="18" charset="0"/>
                <a:cs typeface="Times New Roman" panose="02020603050405020304" pitchFamily="18" charset="0"/>
              </a:rPr>
              <a:t>The Education Reform Committee will be a 5-person committee dealing with bills containing significant reforms to our educational system</a:t>
            </a:r>
          </a:p>
          <a:p>
            <a:pPr lvl="2"/>
            <a:r>
              <a:rPr lang="en-US" sz="1400" dirty="0">
                <a:latin typeface="Times New Roman" panose="02020603050405020304" pitchFamily="18" charset="0"/>
                <a:cs typeface="Times New Roman" panose="02020603050405020304" pitchFamily="18" charset="0"/>
              </a:rPr>
              <a:t>Government Oversight – Rep. Brooke Boden (R-Indianola) </a:t>
            </a:r>
          </a:p>
          <a:p>
            <a:pPr lvl="2"/>
            <a:r>
              <a:rPr lang="en-US" sz="1400" dirty="0">
                <a:latin typeface="Times New Roman" panose="02020603050405020304" pitchFamily="18" charset="0"/>
                <a:cs typeface="Times New Roman" panose="02020603050405020304" pitchFamily="18" charset="0"/>
              </a:rPr>
              <a:t>Natural Resources – Rep. Tom Jeneary (R-Le Mars) </a:t>
            </a:r>
          </a:p>
          <a:p>
            <a:pPr lvl="2"/>
            <a:r>
              <a:rPr lang="en-US" sz="1400" dirty="0">
                <a:latin typeface="Times New Roman" panose="02020603050405020304" pitchFamily="18" charset="0"/>
                <a:cs typeface="Times New Roman" panose="02020603050405020304" pitchFamily="18" charset="0"/>
              </a:rPr>
              <a:t>Public Safety – Rep. Phil Thompson (R-Jefferson) </a:t>
            </a:r>
          </a:p>
          <a:p>
            <a:pPr lvl="2"/>
            <a:r>
              <a:rPr lang="en-US" sz="1400" dirty="0">
                <a:latin typeface="Times New Roman" panose="02020603050405020304" pitchFamily="18" charset="0"/>
                <a:cs typeface="Times New Roman" panose="02020603050405020304" pitchFamily="18" charset="0"/>
              </a:rPr>
              <a:t>Veterans Affairs – Rep. Chad Ingels (R-</a:t>
            </a:r>
            <a:r>
              <a:rPr lang="en-US" sz="1400" dirty="0" err="1">
                <a:latin typeface="Times New Roman" panose="02020603050405020304" pitchFamily="18" charset="0"/>
                <a:cs typeface="Times New Roman" panose="02020603050405020304" pitchFamily="18" charset="0"/>
              </a:rPr>
              <a:t>Randalia</a:t>
            </a:r>
            <a:r>
              <a:rPr lang="en-US" sz="1400" dirty="0">
                <a:latin typeface="Times New Roman" panose="02020603050405020304" pitchFamily="18" charset="0"/>
                <a:cs typeface="Times New Roman" panose="02020603050405020304" pitchFamily="18" charset="0"/>
              </a:rPr>
              <a:t>) </a:t>
            </a:r>
          </a:p>
          <a:p>
            <a:pPr lvl="2"/>
            <a:r>
              <a:rPr lang="en-US" sz="1400" dirty="0">
                <a:latin typeface="Times New Roman" panose="02020603050405020304" pitchFamily="18" charset="0"/>
                <a:cs typeface="Times New Roman" panose="02020603050405020304" pitchFamily="18" charset="0"/>
              </a:rPr>
              <a:t>Environmental Protection - Rep. Dean Fisher (R-Montour) </a:t>
            </a:r>
          </a:p>
          <a:p>
            <a:pPr lvl="2"/>
            <a:r>
              <a:rPr lang="en-US" sz="1400" dirty="0">
                <a:latin typeface="Times New Roman" panose="02020603050405020304" pitchFamily="18" charset="0"/>
                <a:cs typeface="Times New Roman" panose="02020603050405020304" pitchFamily="18" charset="0"/>
              </a:rPr>
              <a:t>Ethics - Rep. Anne </a:t>
            </a:r>
            <a:r>
              <a:rPr lang="en-US" sz="1400" dirty="0" err="1">
                <a:latin typeface="Times New Roman" panose="02020603050405020304" pitchFamily="18" charset="0"/>
                <a:cs typeface="Times New Roman" panose="02020603050405020304" pitchFamily="18" charset="0"/>
              </a:rPr>
              <a:t>Osmundson</a:t>
            </a:r>
            <a:r>
              <a:rPr lang="en-US" sz="1400" dirty="0">
                <a:latin typeface="Times New Roman" panose="02020603050405020304" pitchFamily="18" charset="0"/>
                <a:cs typeface="Times New Roman" panose="02020603050405020304" pitchFamily="18" charset="0"/>
              </a:rPr>
              <a:t> (R- Volga) </a:t>
            </a:r>
          </a:p>
          <a:p>
            <a:pPr lvl="2"/>
            <a:r>
              <a:rPr lang="en-US" sz="1400" dirty="0">
                <a:latin typeface="Times New Roman" panose="02020603050405020304" pitchFamily="18" charset="0"/>
                <a:cs typeface="Times New Roman" panose="02020603050405020304" pitchFamily="18" charset="0"/>
              </a:rPr>
              <a:t>Human Resources - Rep. Ann Meyer (R-Fort Dodge) </a:t>
            </a:r>
          </a:p>
          <a:p>
            <a:pPr lvl="2"/>
            <a:r>
              <a:rPr lang="en-US" sz="1400" dirty="0">
                <a:latin typeface="Times New Roman" panose="02020603050405020304" pitchFamily="18" charset="0"/>
                <a:cs typeface="Times New Roman" panose="02020603050405020304" pitchFamily="18" charset="0"/>
              </a:rPr>
              <a:t>International Relations – Rep. Eddie Andrews (Johnston) </a:t>
            </a:r>
          </a:p>
          <a:p>
            <a:pPr lvl="2"/>
            <a:r>
              <a:rPr lang="en-US" sz="1400" dirty="0">
                <a:latin typeface="Times New Roman" panose="02020603050405020304" pitchFamily="18" charset="0"/>
                <a:cs typeface="Times New Roman" panose="02020603050405020304" pitchFamily="18" charset="0"/>
              </a:rPr>
              <a:t>House Judiciary - Rep. Steve Holt (R-Denison) </a:t>
            </a:r>
          </a:p>
          <a:p>
            <a:pPr lvl="2"/>
            <a:r>
              <a:rPr lang="en-US" sz="1400" dirty="0">
                <a:latin typeface="Times New Roman" panose="02020603050405020304" pitchFamily="18" charset="0"/>
                <a:cs typeface="Times New Roman" panose="02020603050405020304" pitchFamily="18" charset="0"/>
              </a:rPr>
              <a:t>Labor - Rep. Dave </a:t>
            </a:r>
            <a:r>
              <a:rPr lang="en-US" sz="1400" dirty="0" err="1">
                <a:latin typeface="Times New Roman" panose="02020603050405020304" pitchFamily="18" charset="0"/>
                <a:cs typeface="Times New Roman" panose="02020603050405020304" pitchFamily="18" charset="0"/>
              </a:rPr>
              <a:t>Deyoe</a:t>
            </a:r>
            <a:r>
              <a:rPr lang="en-US" sz="1400" dirty="0">
                <a:latin typeface="Times New Roman" panose="02020603050405020304" pitchFamily="18" charset="0"/>
                <a:cs typeface="Times New Roman" panose="02020603050405020304" pitchFamily="18" charset="0"/>
              </a:rPr>
              <a:t> (R-Nevada) </a:t>
            </a:r>
          </a:p>
          <a:p>
            <a:pPr lvl="2"/>
            <a:r>
              <a:rPr lang="en-US" sz="1400" dirty="0">
                <a:latin typeface="Times New Roman" panose="02020603050405020304" pitchFamily="18" charset="0"/>
                <a:cs typeface="Times New Roman" panose="02020603050405020304" pitchFamily="18" charset="0"/>
              </a:rPr>
              <a:t>Local Government - Rep. Shannon Latham (R-Sheffield) </a:t>
            </a:r>
          </a:p>
          <a:p>
            <a:pPr lvl="2"/>
            <a:r>
              <a:rPr lang="en-US" sz="1400" dirty="0">
                <a:latin typeface="Times New Roman" panose="02020603050405020304" pitchFamily="18" charset="0"/>
                <a:cs typeface="Times New Roman" panose="02020603050405020304" pitchFamily="18" charset="0"/>
              </a:rPr>
              <a:t>Transportation - Rep. Brian Best (R-Glidden)</a:t>
            </a:r>
          </a:p>
          <a:p>
            <a:pPr marL="914400" lvl="2" indent="0">
              <a:buNone/>
            </a:pPr>
            <a:endParaRPr lang="en-US" sz="14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Appropriations Subcommittees: </a:t>
            </a:r>
          </a:p>
          <a:p>
            <a:pPr lvl="2"/>
            <a:r>
              <a:rPr lang="en-US" sz="1400" dirty="0">
                <a:latin typeface="Times New Roman" panose="02020603050405020304" pitchFamily="18" charset="0"/>
                <a:cs typeface="Times New Roman" panose="02020603050405020304" pitchFamily="18" charset="0"/>
              </a:rPr>
              <a:t>Administration and Regulation Appropriations - Rep. Michael Bergan (R-Dorchester)</a:t>
            </a:r>
          </a:p>
          <a:p>
            <a:pPr lvl="2"/>
            <a:r>
              <a:rPr lang="en-US" sz="1400" dirty="0">
                <a:latin typeface="Times New Roman" panose="02020603050405020304" pitchFamily="18" charset="0"/>
                <a:cs typeface="Times New Roman" panose="02020603050405020304" pitchFamily="18" charset="0"/>
              </a:rPr>
              <a:t>Agriculture and Natural Resources Appropriations - Rep. </a:t>
            </a:r>
            <a:r>
              <a:rPr lang="en-US" sz="1400" dirty="0" err="1">
                <a:latin typeface="Times New Roman" panose="02020603050405020304" pitchFamily="18" charset="0"/>
                <a:cs typeface="Times New Roman" panose="02020603050405020304" pitchFamily="18" charset="0"/>
              </a:rPr>
              <a:t>Norlin</a:t>
            </a:r>
            <a:r>
              <a:rPr lang="en-US" sz="1400" dirty="0">
                <a:latin typeface="Times New Roman" panose="02020603050405020304" pitchFamily="18" charset="0"/>
                <a:cs typeface="Times New Roman" panose="02020603050405020304" pitchFamily="18" charset="0"/>
              </a:rPr>
              <a:t> Mommsen (R-DeWitt) </a:t>
            </a:r>
          </a:p>
          <a:p>
            <a:pPr lvl="2"/>
            <a:r>
              <a:rPr lang="en-US" sz="1400" dirty="0">
                <a:latin typeface="Times New Roman" panose="02020603050405020304" pitchFamily="18" charset="0"/>
                <a:cs typeface="Times New Roman" panose="02020603050405020304" pitchFamily="18" charset="0"/>
              </a:rPr>
              <a:t>Economic Development Appropriations - Rep. Martin Graber (R-Fort Madison) </a:t>
            </a:r>
          </a:p>
          <a:p>
            <a:pPr lvl="2"/>
            <a:r>
              <a:rPr lang="en-US" sz="1400" dirty="0">
                <a:latin typeface="Times New Roman" panose="02020603050405020304" pitchFamily="18" charset="0"/>
                <a:cs typeface="Times New Roman" panose="02020603050405020304" pitchFamily="18" charset="0"/>
              </a:rPr>
              <a:t>Education Appropriations - Rep. Carter Nordman (R-</a:t>
            </a:r>
            <a:r>
              <a:rPr lang="en-US" sz="1400" dirty="0" err="1">
                <a:latin typeface="Times New Roman" panose="02020603050405020304" pitchFamily="18" charset="0"/>
                <a:cs typeface="Times New Roman" panose="02020603050405020304" pitchFamily="18" charset="0"/>
              </a:rPr>
              <a:t>Panora</a:t>
            </a:r>
            <a:r>
              <a:rPr lang="en-US" sz="1400" dirty="0">
                <a:latin typeface="Times New Roman" panose="02020603050405020304" pitchFamily="18" charset="0"/>
                <a:cs typeface="Times New Roman" panose="02020603050405020304" pitchFamily="18" charset="0"/>
              </a:rPr>
              <a:t>)</a:t>
            </a:r>
          </a:p>
          <a:p>
            <a:pPr lvl="2"/>
            <a:r>
              <a:rPr lang="en-US" sz="1400" dirty="0">
                <a:latin typeface="Times New Roman" panose="02020603050405020304" pitchFamily="18" charset="0"/>
                <a:cs typeface="Times New Roman" panose="02020603050405020304" pitchFamily="18" charset="0"/>
              </a:rPr>
              <a:t>Health and Human Services Appropriations - Rep. Joel Fry (R-Osceola) </a:t>
            </a:r>
          </a:p>
          <a:p>
            <a:pPr lvl="2"/>
            <a:r>
              <a:rPr lang="en-US" sz="1400" dirty="0">
                <a:latin typeface="Times New Roman" panose="02020603050405020304" pitchFamily="18" charset="0"/>
                <a:cs typeface="Times New Roman" panose="02020603050405020304" pitchFamily="18" charset="0"/>
              </a:rPr>
              <a:t>Justice Systems Appropriations - Rep. Brian Lohse (R-Bondurant)  </a:t>
            </a:r>
          </a:p>
          <a:p>
            <a:pPr lvl="2"/>
            <a:r>
              <a:rPr lang="en-US" sz="1400" dirty="0">
                <a:latin typeface="Times New Roman" panose="02020603050405020304" pitchFamily="18" charset="0"/>
                <a:cs typeface="Times New Roman" panose="02020603050405020304" pitchFamily="18" charset="0"/>
              </a:rPr>
              <a:t>Transportation, Infrastructure, and Capitals Appropriations - Rep. Jacob </a:t>
            </a:r>
            <a:r>
              <a:rPr lang="en-US" sz="1400" dirty="0" err="1">
                <a:latin typeface="Times New Roman" panose="02020603050405020304" pitchFamily="18" charset="0"/>
                <a:cs typeface="Times New Roman" panose="02020603050405020304" pitchFamily="18" charset="0"/>
              </a:rPr>
              <a:t>Bossman</a:t>
            </a:r>
            <a:r>
              <a:rPr lang="en-US" sz="1400" dirty="0">
                <a:latin typeface="Times New Roman" panose="02020603050405020304" pitchFamily="18" charset="0"/>
                <a:cs typeface="Times New Roman" panose="02020603050405020304" pitchFamily="18" charset="0"/>
              </a:rPr>
              <a:t> (R-Sioux City) </a:t>
            </a:r>
          </a:p>
          <a:p>
            <a:pPr lvl="2"/>
            <a:endParaRPr lang="en-US" sz="1400" dirty="0">
              <a:latin typeface="Times New Roman" panose="02020603050405020304" pitchFamily="18" charset="0"/>
              <a:cs typeface="Times New Roman" panose="02020603050405020304" pitchFamily="18" charset="0"/>
            </a:endParaRPr>
          </a:p>
          <a:p>
            <a:pPr lvl="2"/>
            <a:endParaRPr lang="en-US" dirty="0"/>
          </a:p>
        </p:txBody>
      </p:sp>
      <p:cxnSp>
        <p:nvCxnSpPr>
          <p:cNvPr id="4" name="Straight Connector 3">
            <a:extLst>
              <a:ext uri="{FF2B5EF4-FFF2-40B4-BE49-F238E27FC236}">
                <a16:creationId xmlns:a16="http://schemas.microsoft.com/office/drawing/2014/main" id="{3AF1B641-E4A1-46F6-F63D-95E2CA0310B8}"/>
              </a:ext>
            </a:extLst>
          </p:cNvPr>
          <p:cNvCxnSpPr>
            <a:cxnSpLocks/>
          </p:cNvCxnSpPr>
          <p:nvPr/>
        </p:nvCxnSpPr>
        <p:spPr>
          <a:xfrm>
            <a:off x="1222408" y="1082210"/>
            <a:ext cx="9673390" cy="0"/>
          </a:xfrm>
          <a:prstGeom prst="line">
            <a:avLst/>
          </a:prstGeom>
          <a:ln w="76200">
            <a:solidFill>
              <a:srgbClr val="003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06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21BA6-13DA-42AD-B0A1-96EBC9696AD1}"/>
              </a:ext>
            </a:extLst>
          </p:cNvPr>
          <p:cNvSpPr>
            <a:spLocks noGrp="1"/>
          </p:cNvSpPr>
          <p:nvPr>
            <p:ph type="title"/>
          </p:nvPr>
        </p:nvSpPr>
        <p:spPr/>
        <p:txBody>
          <a:bodyPr/>
          <a:lstStyle/>
          <a:p>
            <a:r>
              <a:rPr lang="en-US" dirty="0"/>
              <a:t>Tourism in Iowa</a:t>
            </a:r>
          </a:p>
        </p:txBody>
      </p:sp>
      <p:sp>
        <p:nvSpPr>
          <p:cNvPr id="5" name="Content Placeholder 4">
            <a:extLst>
              <a:ext uri="{FF2B5EF4-FFF2-40B4-BE49-F238E27FC236}">
                <a16:creationId xmlns:a16="http://schemas.microsoft.com/office/drawing/2014/main" id="{723E66DD-B35B-4A6F-A8AC-4243C4F60D0E}"/>
              </a:ext>
            </a:extLst>
          </p:cNvPr>
          <p:cNvSpPr>
            <a:spLocks noGrp="1"/>
          </p:cNvSpPr>
          <p:nvPr>
            <p:ph idx="1"/>
          </p:nvPr>
        </p:nvSpPr>
        <p:spPr>
          <a:xfrm>
            <a:off x="609600" y="1340609"/>
            <a:ext cx="10972800" cy="4525963"/>
          </a:xfrm>
        </p:spPr>
        <p:txBody>
          <a:bodyPr>
            <a:normAutofit/>
          </a:bodyPr>
          <a:lstStyle/>
          <a:p>
            <a:pPr marL="0" indent="0">
              <a:buNone/>
            </a:pPr>
            <a:r>
              <a:rPr lang="en-US" sz="1800" b="1" i="1" u="none" strike="noStrike" baseline="0" dirty="0">
                <a:solidFill>
                  <a:srgbClr val="E87024"/>
                </a:solidFill>
                <a:latin typeface="Arimo"/>
              </a:rPr>
              <a:t>Increased tourism investment will lead to a healthier economy and a strong workforce for the entire state. </a:t>
            </a:r>
            <a:endParaRPr lang="en-US" dirty="0"/>
          </a:p>
        </p:txBody>
      </p:sp>
      <p:sp>
        <p:nvSpPr>
          <p:cNvPr id="3" name="TextBox 2">
            <a:extLst>
              <a:ext uri="{FF2B5EF4-FFF2-40B4-BE49-F238E27FC236}">
                <a16:creationId xmlns:a16="http://schemas.microsoft.com/office/drawing/2014/main" id="{E6E58A59-94B1-7791-DF6E-0FC558D3CCBE}"/>
              </a:ext>
            </a:extLst>
          </p:cNvPr>
          <p:cNvSpPr txBox="1"/>
          <p:nvPr/>
        </p:nvSpPr>
        <p:spPr>
          <a:xfrm>
            <a:off x="450850" y="1837278"/>
            <a:ext cx="4421554" cy="1292662"/>
          </a:xfrm>
          <a:prstGeom prst="rect">
            <a:avLst/>
          </a:prstGeom>
          <a:noFill/>
        </p:spPr>
        <p:txBody>
          <a:bodyPr wrap="square">
            <a:spAutoFit/>
          </a:bodyPr>
          <a:lstStyle/>
          <a:p>
            <a:pPr algn="ctr"/>
            <a:r>
              <a:rPr lang="en-US" sz="2400" b="0" i="0" u="none" strike="noStrike" baseline="0" dirty="0">
                <a:solidFill>
                  <a:srgbClr val="600081"/>
                </a:solidFill>
                <a:latin typeface="Montserrat Medium" panose="020B0604020202020204" pitchFamily="2" charset="0"/>
              </a:rPr>
              <a:t>Visitor Spending</a:t>
            </a:r>
          </a:p>
          <a:p>
            <a:r>
              <a:rPr lang="en-US" sz="1800" b="0" i="0" u="none" strike="noStrike" baseline="0" dirty="0">
                <a:solidFill>
                  <a:srgbClr val="3F253D"/>
                </a:solidFill>
                <a:latin typeface="Arimo"/>
              </a:rPr>
              <a:t>Reached </a:t>
            </a:r>
            <a:r>
              <a:rPr lang="en-US" sz="1800" b="1" i="0" u="none" strike="noStrike" baseline="0" dirty="0">
                <a:solidFill>
                  <a:srgbClr val="E87024"/>
                </a:solidFill>
                <a:latin typeface="Arimo"/>
              </a:rPr>
              <a:t>$4.6 billion in 2020</a:t>
            </a:r>
            <a:r>
              <a:rPr lang="en-US" sz="1800" b="0" i="0" u="none" strike="noStrike" baseline="0" dirty="0">
                <a:solidFill>
                  <a:srgbClr val="3F253D"/>
                </a:solidFill>
                <a:latin typeface="Arimo"/>
              </a:rPr>
              <a:t>, a 29% decline over 2019 (covid impact)</a:t>
            </a:r>
            <a:r>
              <a:rPr lang="en-US" sz="1800" b="1" i="0" u="none" strike="noStrike" baseline="0" dirty="0">
                <a:solidFill>
                  <a:srgbClr val="3F253D"/>
                </a:solidFill>
                <a:latin typeface="Arimo"/>
              </a:rPr>
              <a:t>. </a:t>
            </a:r>
            <a:r>
              <a:rPr lang="en-US" sz="1800" b="0" i="0" u="none" strike="noStrike" baseline="0" dirty="0">
                <a:solidFill>
                  <a:srgbClr val="3F253D"/>
                </a:solidFill>
                <a:latin typeface="Arimo"/>
              </a:rPr>
              <a:t>$12.5 million was spent every day by visitors in Iowa. </a:t>
            </a:r>
            <a:endParaRPr lang="en-US" dirty="0"/>
          </a:p>
        </p:txBody>
      </p:sp>
      <p:sp>
        <p:nvSpPr>
          <p:cNvPr id="7" name="TextBox 6">
            <a:extLst>
              <a:ext uri="{FF2B5EF4-FFF2-40B4-BE49-F238E27FC236}">
                <a16:creationId xmlns:a16="http://schemas.microsoft.com/office/drawing/2014/main" id="{CBF531AB-B6C4-0787-DC56-89F4484A2A0A}"/>
              </a:ext>
            </a:extLst>
          </p:cNvPr>
          <p:cNvSpPr txBox="1"/>
          <p:nvPr/>
        </p:nvSpPr>
        <p:spPr>
          <a:xfrm>
            <a:off x="388816" y="3372595"/>
            <a:ext cx="5046784" cy="1015663"/>
          </a:xfrm>
          <a:prstGeom prst="rect">
            <a:avLst/>
          </a:prstGeom>
          <a:noFill/>
        </p:spPr>
        <p:txBody>
          <a:bodyPr wrap="square">
            <a:spAutoFit/>
          </a:bodyPr>
          <a:lstStyle/>
          <a:p>
            <a:r>
              <a:rPr lang="en-US" sz="2400" b="0" i="0" u="none" strike="noStrike" baseline="0" dirty="0">
                <a:solidFill>
                  <a:srgbClr val="600081"/>
                </a:solidFill>
                <a:latin typeface="Montserrat Medium" panose="00000600000000000000" pitchFamily="2" charset="0"/>
              </a:rPr>
              <a:t>Travel Generated Employment</a:t>
            </a:r>
          </a:p>
          <a:p>
            <a:r>
              <a:rPr lang="en-US" sz="1800" b="0" i="0" u="none" strike="noStrike" baseline="0" dirty="0">
                <a:solidFill>
                  <a:srgbClr val="3F253D"/>
                </a:solidFill>
                <a:latin typeface="Arimo"/>
              </a:rPr>
              <a:t>Tourism in 2020supported a total of </a:t>
            </a:r>
            <a:r>
              <a:rPr lang="en-US" sz="1800" b="1" i="0" u="none" strike="noStrike" baseline="0" dirty="0">
                <a:solidFill>
                  <a:srgbClr val="E87024"/>
                </a:solidFill>
                <a:latin typeface="Arimo"/>
              </a:rPr>
              <a:t>60,218 jobs</a:t>
            </a:r>
            <a:r>
              <a:rPr lang="en-US" sz="1800" b="0" i="0" u="none" strike="noStrike" baseline="0" dirty="0">
                <a:solidFill>
                  <a:srgbClr val="3F253D"/>
                </a:solidFill>
                <a:latin typeface="Arimo"/>
              </a:rPr>
              <a:t>, 4.8% of total employment in Iowa. </a:t>
            </a:r>
            <a:endParaRPr lang="en-US" dirty="0"/>
          </a:p>
        </p:txBody>
      </p:sp>
      <p:sp>
        <p:nvSpPr>
          <p:cNvPr id="9" name="TextBox 8">
            <a:extLst>
              <a:ext uri="{FF2B5EF4-FFF2-40B4-BE49-F238E27FC236}">
                <a16:creationId xmlns:a16="http://schemas.microsoft.com/office/drawing/2014/main" id="{AB57CAC6-A24A-D35C-C9FE-02ED4F693DF1}"/>
              </a:ext>
            </a:extLst>
          </p:cNvPr>
          <p:cNvSpPr txBox="1"/>
          <p:nvPr/>
        </p:nvSpPr>
        <p:spPr>
          <a:xfrm>
            <a:off x="5579696" y="2052826"/>
            <a:ext cx="5295411" cy="738664"/>
          </a:xfrm>
          <a:prstGeom prst="rect">
            <a:avLst/>
          </a:prstGeom>
          <a:noFill/>
        </p:spPr>
        <p:txBody>
          <a:bodyPr wrap="square">
            <a:spAutoFit/>
          </a:bodyPr>
          <a:lstStyle/>
          <a:p>
            <a:pPr algn="ctr"/>
            <a:r>
              <a:rPr lang="en-US" sz="2400" b="0" i="0" u="none" strike="noStrike" baseline="0" dirty="0">
                <a:solidFill>
                  <a:srgbClr val="600081"/>
                </a:solidFill>
                <a:latin typeface="Montserrat Medium" panose="00000600000000000000" pitchFamily="2" charset="0"/>
              </a:rPr>
              <a:t>Travel Generated Payroll</a:t>
            </a:r>
          </a:p>
          <a:p>
            <a:r>
              <a:rPr lang="en-US" sz="1800" b="0" i="0" u="none" strike="noStrike" baseline="0" dirty="0">
                <a:solidFill>
                  <a:srgbClr val="3F253D"/>
                </a:solidFill>
                <a:latin typeface="Arimo"/>
              </a:rPr>
              <a:t>2020 tourism generated </a:t>
            </a:r>
            <a:r>
              <a:rPr lang="en-US" sz="1800" b="1" i="0" u="none" strike="noStrike" baseline="0" dirty="0">
                <a:solidFill>
                  <a:srgbClr val="E87024"/>
                </a:solidFill>
                <a:latin typeface="Arimo"/>
              </a:rPr>
              <a:t>$1.50 billion</a:t>
            </a:r>
            <a:r>
              <a:rPr lang="en-US" sz="1800" b="0" i="0" u="none" strike="noStrike" baseline="0" dirty="0">
                <a:solidFill>
                  <a:srgbClr val="E87024"/>
                </a:solidFill>
                <a:latin typeface="Arimo"/>
              </a:rPr>
              <a:t>, </a:t>
            </a:r>
            <a:r>
              <a:rPr lang="en-US" sz="1800" b="0" i="0" u="none" strike="noStrike" baseline="0" dirty="0">
                <a:solidFill>
                  <a:srgbClr val="3F253D"/>
                </a:solidFill>
                <a:latin typeface="Arimo"/>
              </a:rPr>
              <a:t>a 3.6% increase. </a:t>
            </a:r>
            <a:endParaRPr lang="en-US" dirty="0"/>
          </a:p>
        </p:txBody>
      </p:sp>
      <p:sp>
        <p:nvSpPr>
          <p:cNvPr id="11" name="TextBox 10">
            <a:extLst>
              <a:ext uri="{FF2B5EF4-FFF2-40B4-BE49-F238E27FC236}">
                <a16:creationId xmlns:a16="http://schemas.microsoft.com/office/drawing/2014/main" id="{BEF987E6-C321-3681-D9FD-6EFD1861270E}"/>
              </a:ext>
            </a:extLst>
          </p:cNvPr>
          <p:cNvSpPr txBox="1"/>
          <p:nvPr/>
        </p:nvSpPr>
        <p:spPr>
          <a:xfrm>
            <a:off x="5656384" y="3372595"/>
            <a:ext cx="6146800" cy="1292662"/>
          </a:xfrm>
          <a:prstGeom prst="rect">
            <a:avLst/>
          </a:prstGeom>
          <a:noFill/>
        </p:spPr>
        <p:txBody>
          <a:bodyPr wrap="square">
            <a:spAutoFit/>
          </a:bodyPr>
          <a:lstStyle/>
          <a:p>
            <a:pPr algn="ctr"/>
            <a:r>
              <a:rPr lang="en-US" sz="2400" b="0" i="0" u="none" strike="noStrike" baseline="0" dirty="0">
                <a:solidFill>
                  <a:srgbClr val="600081"/>
                </a:solidFill>
                <a:latin typeface="Montserrat Medium" panose="00000600000000000000" pitchFamily="2" charset="0"/>
              </a:rPr>
              <a:t>Travel Generated Tax Receipts</a:t>
            </a:r>
          </a:p>
          <a:p>
            <a:pPr algn="just"/>
            <a:r>
              <a:rPr lang="en-US" sz="1800" b="0" i="0" u="none" strike="noStrike" baseline="0" dirty="0">
                <a:solidFill>
                  <a:srgbClr val="3F253D"/>
                </a:solidFill>
                <a:latin typeface="Arimo"/>
              </a:rPr>
              <a:t>The </a:t>
            </a:r>
            <a:r>
              <a:rPr lang="en-US" sz="1800" b="1" i="0" u="none" strike="noStrike" baseline="0" dirty="0">
                <a:solidFill>
                  <a:srgbClr val="E87024"/>
                </a:solidFill>
                <a:latin typeface="Arimo"/>
              </a:rPr>
              <a:t>$864 million instate and local taxes </a:t>
            </a:r>
            <a:r>
              <a:rPr lang="en-US" sz="1800" b="0" i="0" u="none" strike="noStrike" baseline="0" dirty="0">
                <a:solidFill>
                  <a:srgbClr val="3F253D"/>
                </a:solidFill>
                <a:latin typeface="Arimo"/>
              </a:rPr>
              <a:t>generated by tourism would cover the average salaries of over 15,000 public school teachers in Iowa. </a:t>
            </a:r>
            <a:endParaRPr lang="en-US" dirty="0"/>
          </a:p>
        </p:txBody>
      </p:sp>
      <p:sp>
        <p:nvSpPr>
          <p:cNvPr id="13" name="TextBox 12">
            <a:extLst>
              <a:ext uri="{FF2B5EF4-FFF2-40B4-BE49-F238E27FC236}">
                <a16:creationId xmlns:a16="http://schemas.microsoft.com/office/drawing/2014/main" id="{D428D7E6-4022-1D3C-D00A-2EBC8118A214}"/>
              </a:ext>
            </a:extLst>
          </p:cNvPr>
          <p:cNvSpPr txBox="1"/>
          <p:nvPr/>
        </p:nvSpPr>
        <p:spPr>
          <a:xfrm>
            <a:off x="2350721" y="4980047"/>
            <a:ext cx="7490557" cy="1292662"/>
          </a:xfrm>
          <a:prstGeom prst="rect">
            <a:avLst/>
          </a:prstGeom>
          <a:noFill/>
        </p:spPr>
        <p:txBody>
          <a:bodyPr wrap="square">
            <a:spAutoFit/>
          </a:bodyPr>
          <a:lstStyle/>
          <a:p>
            <a:pPr algn="ctr"/>
            <a:r>
              <a:rPr lang="en-US" sz="2400" b="0" i="0" u="none" strike="noStrike" baseline="0" dirty="0">
                <a:solidFill>
                  <a:srgbClr val="600081"/>
                </a:solidFill>
                <a:latin typeface="Montserrat Medium" panose="00000600000000000000" pitchFamily="2" charset="0"/>
              </a:rPr>
              <a:t>State Tourism Budgets</a:t>
            </a:r>
          </a:p>
          <a:p>
            <a:pPr algn="just"/>
            <a:r>
              <a:rPr lang="en-US" sz="1800" b="0" i="0" u="none" strike="noStrike" baseline="0" dirty="0">
                <a:solidFill>
                  <a:srgbClr val="3F253D"/>
                </a:solidFill>
                <a:latin typeface="Arimo"/>
              </a:rPr>
              <a:t>The Iowa Tourism Office, a division of Iowa Economic Development Authority, </a:t>
            </a:r>
            <a:r>
              <a:rPr lang="en-US" sz="1800" b="1" i="0" u="none" strike="noStrike" baseline="0" dirty="0">
                <a:solidFill>
                  <a:srgbClr val="E87024"/>
                </a:solidFill>
                <a:latin typeface="Arimo"/>
              </a:rPr>
              <a:t>budget ranks #38</a:t>
            </a:r>
            <a:r>
              <a:rPr lang="en-US" sz="1800" b="0" i="0" u="none" strike="noStrike" baseline="0" dirty="0">
                <a:solidFill>
                  <a:srgbClr val="3F253D"/>
                </a:solidFill>
                <a:latin typeface="Arimo"/>
              </a:rPr>
              <a:t>. Of the 45 states reporting state tourism budgets, only seven other states had lower tourism budgets than Iowa (2021). </a:t>
            </a:r>
            <a:endParaRPr lang="en-US" dirty="0"/>
          </a:p>
        </p:txBody>
      </p:sp>
    </p:spTree>
    <p:extLst>
      <p:ext uri="{BB962C8B-B14F-4D97-AF65-F5344CB8AC3E}">
        <p14:creationId xmlns:p14="http://schemas.microsoft.com/office/powerpoint/2010/main" val="323542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o alternative text description for this image">
            <a:extLst>
              <a:ext uri="{FF2B5EF4-FFF2-40B4-BE49-F238E27FC236}">
                <a16:creationId xmlns:a16="http://schemas.microsoft.com/office/drawing/2014/main" id="{5979BFF6-0767-37D2-3F0E-F7DAA38189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67678" y="300678"/>
            <a:ext cx="6256643" cy="6256643"/>
          </a:xfrm>
          <a:prstGeom prst="rect">
            <a:avLst/>
          </a:prstGeom>
          <a:solidFill>
            <a:srgbClr val="FFFFFF"/>
          </a:solidFill>
        </p:spPr>
      </p:pic>
    </p:spTree>
    <p:extLst>
      <p:ext uri="{BB962C8B-B14F-4D97-AF65-F5344CB8AC3E}">
        <p14:creationId xmlns:p14="http://schemas.microsoft.com/office/powerpoint/2010/main" val="197654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18EFE-E0C2-A760-41BC-69E691DB9EAA}"/>
              </a:ext>
            </a:extLst>
          </p:cNvPr>
          <p:cNvSpPr>
            <a:spLocks noGrp="1"/>
          </p:cNvSpPr>
          <p:nvPr>
            <p:ph type="title"/>
          </p:nvPr>
        </p:nvSpPr>
        <p:spPr/>
        <p:txBody>
          <a:bodyPr/>
          <a:lstStyle/>
          <a:p>
            <a:r>
              <a:rPr lang="en-US" dirty="0"/>
              <a:t>YOUR WORK PAYS OFF! </a:t>
            </a:r>
          </a:p>
        </p:txBody>
      </p:sp>
      <p:pic>
        <p:nvPicPr>
          <p:cNvPr id="3074" name="Picture 2" descr="No alternative text description for this image">
            <a:extLst>
              <a:ext uri="{FF2B5EF4-FFF2-40B4-BE49-F238E27FC236}">
                <a16:creationId xmlns:a16="http://schemas.microsoft.com/office/drawing/2014/main" id="{A1E339A2-6510-0D5E-5CF1-3E61D2B225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4278" y="1600200"/>
            <a:ext cx="937726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98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08F028CF4FCD40AFADAC781DA9413F" ma:contentTypeVersion="10" ma:contentTypeDescription="Create a new document." ma:contentTypeScope="" ma:versionID="4779f722967f13cc1ce1ba3f3120b045">
  <xsd:schema xmlns:xsd="http://www.w3.org/2001/XMLSchema" xmlns:xs="http://www.w3.org/2001/XMLSchema" xmlns:p="http://schemas.microsoft.com/office/2006/metadata/properties" xmlns:ns3="97123626-f9a8-4a65-8fbc-b005f8612108" targetNamespace="http://schemas.microsoft.com/office/2006/metadata/properties" ma:root="true" ma:fieldsID="7466f8dfcdbbced029fc9c7be6b4fb43" ns3:_="">
    <xsd:import namespace="97123626-f9a8-4a65-8fbc-b005f86121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23626-f9a8-4a65-8fbc-b005f86121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45EEC-8053-4942-B153-6644568E34D4}">
  <ds:schemaRef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97123626-f9a8-4a65-8fbc-b005f861210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17A6110-B534-4377-B9B3-B6BAD896BEE2}">
  <ds:schemaRefs>
    <ds:schemaRef ds:uri="http://schemas.microsoft.com/sharepoint/v3/contenttype/forms"/>
  </ds:schemaRefs>
</ds:datastoreItem>
</file>

<file path=customXml/itemProps3.xml><?xml version="1.0" encoding="utf-8"?>
<ds:datastoreItem xmlns:ds="http://schemas.openxmlformats.org/officeDocument/2006/customXml" ds:itemID="{C625104F-C244-474B-B569-246B78A7F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123626-f9a8-4a65-8fbc-b005f8612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16823</TotalTime>
  <Words>2449</Words>
  <Application>Microsoft Office PowerPoint</Application>
  <PresentationFormat>Widescreen</PresentationFormat>
  <Paragraphs>272</Paragraphs>
  <Slides>32</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Arimo</vt:lpstr>
      <vt:lpstr>Calibri</vt:lpstr>
      <vt:lpstr>Courier New</vt:lpstr>
      <vt:lpstr>Georgia</vt:lpstr>
      <vt:lpstr>Montserrat Medium</vt:lpstr>
      <vt:lpstr>Symbol</vt:lpstr>
      <vt:lpstr>Times New Roman</vt:lpstr>
      <vt:lpstr>Trajan Pro</vt:lpstr>
      <vt:lpstr>Wingdings</vt:lpstr>
      <vt:lpstr>Office Theme</vt:lpstr>
      <vt:lpstr>Winter 2022-2023</vt:lpstr>
      <vt:lpstr>Cornerstone Government Affairs</vt:lpstr>
      <vt:lpstr>Iowa State Election Results 2022</vt:lpstr>
      <vt:lpstr>2023 Legislative Breakdown: The Iowa Legislature</vt:lpstr>
      <vt:lpstr>2023 General Assembly </vt:lpstr>
      <vt:lpstr>2023 General Assembly </vt:lpstr>
      <vt:lpstr>Tourism in Iowa</vt:lpstr>
      <vt:lpstr>PowerPoint Presentation</vt:lpstr>
      <vt:lpstr>YOUR WORK PAYS OFF! </vt:lpstr>
      <vt:lpstr>Legislative Priorities</vt:lpstr>
      <vt:lpstr>Maintain or Increase $$$ for Tourism Initiatives</vt:lpstr>
      <vt:lpstr>Protect School Start Date</vt:lpstr>
      <vt:lpstr>Iowa Water Land Legacy Trust Fund</vt:lpstr>
      <vt:lpstr>If You’re Not at the Table…</vt:lpstr>
      <vt:lpstr>Finding Your Voice in Government: The Role You Can Play</vt:lpstr>
      <vt:lpstr>PowerPoint Presentation</vt:lpstr>
      <vt:lpstr>Who are we? What is iTIP</vt:lpstr>
      <vt:lpstr>Why Is Advocacy Important?</vt:lpstr>
      <vt:lpstr>Why You?</vt:lpstr>
      <vt:lpstr>The Citizen Lobbyist</vt:lpstr>
      <vt:lpstr>Ways to Lobby</vt:lpstr>
      <vt:lpstr>Ways to Lobby</vt:lpstr>
      <vt:lpstr>Ways to Lobby</vt:lpstr>
      <vt:lpstr>Principles of Lobbying</vt:lpstr>
      <vt:lpstr>Citizen Visit</vt:lpstr>
      <vt:lpstr>Citizen Visit</vt:lpstr>
      <vt:lpstr>Citizen Visit </vt:lpstr>
      <vt:lpstr>Do’s of Advocacy</vt:lpstr>
      <vt:lpstr>Dont’s of Advocacy</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going on in DC &amp; DSM</dc:title>
  <dc:creator>Sarah Whitney</dc:creator>
  <cp:lastModifiedBy>Chelsea Lerud</cp:lastModifiedBy>
  <cp:revision>54</cp:revision>
  <dcterms:created xsi:type="dcterms:W3CDTF">2017-02-22T19:19:17Z</dcterms:created>
  <dcterms:modified xsi:type="dcterms:W3CDTF">2023-01-03T21:51:21Z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0x0101005508F028CF4FCD40AFADAC781DA9413F</vt:lpwstr>
  </property>
</Properties>
</file>